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  <p:sldMasterId id="2147483672" r:id="rId3"/>
  </p:sldMasterIdLst>
  <p:sldIdLst>
    <p:sldId id="258" r:id="rId4"/>
    <p:sldId id="283" r:id="rId5"/>
    <p:sldId id="284" r:id="rId6"/>
    <p:sldId id="260" r:id="rId7"/>
    <p:sldId id="309" r:id="rId8"/>
    <p:sldId id="303" r:id="rId9"/>
    <p:sldId id="286" r:id="rId10"/>
    <p:sldId id="310" r:id="rId11"/>
    <p:sldId id="287" r:id="rId12"/>
    <p:sldId id="307" r:id="rId13"/>
    <p:sldId id="308" r:id="rId14"/>
    <p:sldId id="314" r:id="rId15"/>
    <p:sldId id="312" r:id="rId16"/>
    <p:sldId id="313" r:id="rId17"/>
    <p:sldId id="291" r:id="rId18"/>
    <p:sldId id="304" r:id="rId19"/>
    <p:sldId id="302" r:id="rId20"/>
    <p:sldId id="292" r:id="rId21"/>
    <p:sldId id="305" r:id="rId22"/>
    <p:sldId id="294" r:id="rId23"/>
    <p:sldId id="295" r:id="rId24"/>
    <p:sldId id="296" r:id="rId25"/>
    <p:sldId id="306" r:id="rId26"/>
    <p:sldId id="297" r:id="rId27"/>
    <p:sldId id="298" r:id="rId28"/>
    <p:sldId id="299" r:id="rId29"/>
    <p:sldId id="300" r:id="rId30"/>
    <p:sldId id="301" r:id="rId31"/>
  </p:sldIdLst>
  <p:sldSz cx="12192000" cy="6858000"/>
  <p:notesSz cx="6858000" cy="9144000"/>
  <p:embeddedFontLst>
    <p:embeddedFont>
      <p:font typeface="Cambria Math" panose="02040503050406030204" pitchFamily="18" charset="0"/>
      <p:regular r:id="rId32"/>
    </p:embeddedFont>
    <p:embeddedFont>
      <p:font typeface="나눔스퀘어 Bold" panose="020B0600000101010101" pitchFamily="50" charset="-127"/>
      <p:bold r:id="rId33"/>
    </p:embeddedFont>
    <p:embeddedFont>
      <p:font typeface="나눔스퀘어_ac Bold" panose="020B0600000101010101" pitchFamily="50" charset="-127"/>
      <p:bold r:id="rId34"/>
    </p:embeddedFont>
    <p:embeddedFont>
      <p:font typeface="맑은 고딕" panose="020B0503020000020004" pitchFamily="50" charset="-127"/>
      <p:regular r:id="rId35"/>
      <p:bold r:id="rId36"/>
    </p:embeddedFont>
    <p:embeddedFont>
      <p:font typeface="바른공군체 Medium" panose="020B0600000101010101" pitchFamily="50" charset="-127"/>
      <p:regular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0E23"/>
    <a:srgbClr val="8F2D35"/>
    <a:srgbClr val="C4554D"/>
    <a:srgbClr val="4472C4"/>
    <a:srgbClr val="000000"/>
    <a:srgbClr val="FFFFFF"/>
    <a:srgbClr val="B81433"/>
    <a:srgbClr val="A68A6E"/>
    <a:srgbClr val="E3DAD1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8" autoAdjust="0"/>
    <p:restoredTop sz="94660"/>
  </p:normalViewPr>
  <p:slideViewPr>
    <p:cSldViewPr snapToGrid="0">
      <p:cViewPr>
        <p:scale>
          <a:sx n="125" d="100"/>
          <a:sy n="125" d="100"/>
        </p:scale>
        <p:origin x="92" y="8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font" Target="fonts/font3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5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4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2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24.png>
</file>

<file path=ppt/media/image240.png>
</file>

<file path=ppt/media/image25.png>
</file>

<file path=ppt/media/image250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BE3262-6BA5-363A-7F65-011384C6EF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D27815-FEF0-D597-7E89-A202115679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F73EB6-4E90-B1BA-CEC2-09AE05F5C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3E366E-FD3B-EE6C-6536-A2B87A256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389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74072B-EBD8-26DA-08BF-F93E1F2D0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E9ECD3-0380-7341-680D-DBDB0964B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018443-14E3-229A-02B3-3F3EA31BC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7677D7-283C-D2ED-30FB-65131EBBE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54FABF-230A-79E9-BA8D-8D5DD09A8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040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4991840-5E93-C3D8-FDD1-780BA1819B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F219C6-68AD-5949-55E2-4BAA98762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FD601D-34C1-EEDF-28B7-7C6B94A1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39EF3C-2AB5-E451-07A0-862C3AB7D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25DEF8-5644-8FFD-F800-C18BC355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605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F1FB4ED6-036F-AF28-4DA6-85951306FF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421" r="9300" b="7178"/>
          <a:stretch/>
        </p:blipFill>
        <p:spPr>
          <a:xfrm>
            <a:off x="7881740" y="0"/>
            <a:ext cx="4310260" cy="396651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6C91104-E8F7-1E67-BE47-0D80DBD3DD68}"/>
              </a:ext>
            </a:extLst>
          </p:cNvPr>
          <p:cNvSpPr txBox="1"/>
          <p:nvPr userDrawn="1"/>
        </p:nvSpPr>
        <p:spPr>
          <a:xfrm>
            <a:off x="7881740" y="-1"/>
            <a:ext cx="4310260" cy="3870205"/>
          </a:xfrm>
          <a:prstGeom prst="rect">
            <a:avLst/>
          </a:prstGeom>
          <a:solidFill>
            <a:srgbClr val="FFFFFF">
              <a:alpha val="69020"/>
            </a:srgbClr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3A609C29-A8A0-75C4-19E3-0CB2F0E2277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648576400"/>
              </p:ext>
            </p:extLst>
          </p:nvPr>
        </p:nvGraphicFramePr>
        <p:xfrm>
          <a:off x="1523999" y="2520778"/>
          <a:ext cx="9143999" cy="13098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999">
                  <a:extLst>
                    <a:ext uri="{9D8B030D-6E8A-4147-A177-3AD203B41FA5}">
                      <a16:colId xmlns:a16="http://schemas.microsoft.com/office/drawing/2014/main" val="1819685283"/>
                    </a:ext>
                  </a:extLst>
                </a:gridCol>
              </a:tblGrid>
              <a:tr h="130981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rgbClr val="820E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820E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8578268"/>
                  </a:ext>
                </a:extLst>
              </a:tr>
            </a:tbl>
          </a:graphicData>
        </a:graphic>
      </p:graphicFrame>
      <p:sp>
        <p:nvSpPr>
          <p:cNvPr id="17" name="제목 1">
            <a:extLst>
              <a:ext uri="{FF2B5EF4-FFF2-40B4-BE49-F238E27FC236}">
                <a16:creationId xmlns:a16="http://schemas.microsoft.com/office/drawing/2014/main" id="{9E89C60D-B5A4-A757-7E6D-8DB542E5E7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384854"/>
            <a:ext cx="9144000" cy="1581665"/>
          </a:xfrm>
          <a:prstGeom prst="rect">
            <a:avLst/>
          </a:prstGeom>
          <a:ln w="57150">
            <a:noFill/>
          </a:ln>
        </p:spPr>
        <p:txBody>
          <a:bodyPr anchor="ctr"/>
          <a:lstStyle>
            <a:lvl1pPr algn="ctr"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8" name="날짜 개체 틀 3">
            <a:extLst>
              <a:ext uri="{FF2B5EF4-FFF2-40B4-BE49-F238E27FC236}">
                <a16:creationId xmlns:a16="http://schemas.microsoft.com/office/drawing/2014/main" id="{10C858E1-BA6C-E414-7603-8C04BD5A57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398" y="410244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fld id="{117808EA-4750-4DCB-A496-AF50A337009B}" type="datetimeFigureOut">
              <a:rPr lang="ko-KR" altLang="en-US" smtClean="0"/>
              <a:pPr/>
              <a:t>2023-11-30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0514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7C7DF6-57D6-189D-1F0E-824CBA4FD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BC09F1-3E24-FC41-C0D7-1245D9642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7CC6F7-63C9-DFAB-AE58-14E2E6738E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EEDC1B-8BCE-6A82-115A-7793EF5BA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3FB1EF-2707-F0D3-EE7F-D4671F1D8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473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DEFAB-1C38-951D-53F9-06430E4F5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0C2F3E-D190-CB7C-14EC-D883639CB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CC936E-8129-961C-A424-C7C41E120D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D9299F-B508-F703-C9BD-96E2912C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A1EA17-D4BF-3A90-FDF5-17953D82E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943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A02F43-CDB7-0685-536D-89FA09FC7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21606B-BF7A-9B0D-ADC2-E626E40360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349385-79B2-C21B-BA42-6E729D6984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9CE316-625A-1C64-260E-933FB647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F3DC11-3FBC-3E5B-2D99-9D8BC6E15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EC4609-AFB3-2890-39C8-371FCB332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9485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7FFFA9-22D2-0F89-7B26-BED107C9D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DF8F49-03DB-6470-5608-23CDE3847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671F16-1EA0-860E-DC22-7B6EEF175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0DD537-97D4-7C8D-10D1-096D10FE2E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DEE0826-7613-F59C-FFAC-C21C025C9E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87E1398-3592-770C-A089-DEE91E0679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DCA899-FEF3-71B9-1E00-6F7B87441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A55BAF0-65EE-6F76-0EA8-9AE75301B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508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0F3E81-D2E9-EB30-E438-56BB12D26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5C891D-BD0D-28A0-9DFF-6C7FD73910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68C7016-C3BB-459F-C3F0-7DC99C6C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6880AD-BB9F-283C-F699-A854F5623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7638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425178B-ADE7-7D1B-D7E1-AADC070415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7D149FD-6F48-8DA7-FC03-6B786758B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D44C3C-5053-A481-8EDA-486CAFB01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087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19E280-6F4C-A696-9843-F808E7A31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0E18A6-5D0A-39DC-AF18-A2E7D625F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E39CCA-608D-ED27-5A48-1C12CAE54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7FF028-71AB-2F5F-C23D-6DB095A99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0D2A0C-B2E8-49BA-3D0F-DBD89FB17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6ACCC3-50E7-F895-0974-21BDC90A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367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ABB3F9-D1D3-69CB-209A-FDF1A8771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DCCEE6-F7DC-37C7-53A6-4E742A9BC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863746-0143-68E2-4A16-AC9BA11C6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C3E773-B452-270E-744A-308D234C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335FA2-FF90-4CE5-869D-0633764A9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3291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0E4B4A-DD42-81ED-EBAE-6A12D12B3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9CF6ADD-7080-4904-B9A3-572B9DDEC5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555128-390F-83B2-22C2-C05AC9C52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149722-FB44-1C32-9285-A39F16D5FC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2263D7-34E5-1E8E-4566-ECAA7503A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6151D0-C29A-634B-07AB-738C01C1F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4250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55109C-FB3D-7E90-BE28-D6BB88BC9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942CB83-2DCE-B6FE-3C16-ACF92CB98C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9EF209-86D6-E600-783C-1DE129D67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DA1732-08BD-04CD-5304-2152E9290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B765E8-220B-8ADB-8D10-3268BAFF8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1561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079C39-FAA0-C290-B3BD-BAE009A44A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81B7E7-13B9-63FB-9918-D228FB280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664F7C-FFD0-7900-1648-41BA981CE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3F3E82-A4B6-DA42-6B2F-B9DE6450E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14A73F-11FD-2C5A-3FE3-E04D71AB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52189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F1FB4ED6-036F-AF28-4DA6-85951306FF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9300" b="18479"/>
          <a:stretch/>
        </p:blipFill>
        <p:spPr>
          <a:xfrm>
            <a:off x="7881740" y="2980931"/>
            <a:ext cx="4310260" cy="387707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6C91104-E8F7-1E67-BE47-0D80DBD3DD68}"/>
              </a:ext>
            </a:extLst>
          </p:cNvPr>
          <p:cNvSpPr txBox="1"/>
          <p:nvPr userDrawn="1"/>
        </p:nvSpPr>
        <p:spPr>
          <a:xfrm>
            <a:off x="7881740" y="2987795"/>
            <a:ext cx="4310260" cy="3870205"/>
          </a:xfrm>
          <a:prstGeom prst="rect">
            <a:avLst/>
          </a:prstGeom>
          <a:solidFill>
            <a:srgbClr val="FFFFFF">
              <a:alpha val="69020"/>
            </a:srgbClr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3A609C29-A8A0-75C4-19E3-0CB2F0E2277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648576400"/>
              </p:ext>
            </p:extLst>
          </p:nvPr>
        </p:nvGraphicFramePr>
        <p:xfrm>
          <a:off x="1523999" y="2520778"/>
          <a:ext cx="9143999" cy="13098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999">
                  <a:extLst>
                    <a:ext uri="{9D8B030D-6E8A-4147-A177-3AD203B41FA5}">
                      <a16:colId xmlns:a16="http://schemas.microsoft.com/office/drawing/2014/main" val="1819685283"/>
                    </a:ext>
                  </a:extLst>
                </a:gridCol>
              </a:tblGrid>
              <a:tr h="130981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rgbClr val="820E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820E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8578268"/>
                  </a:ext>
                </a:extLst>
              </a:tr>
            </a:tbl>
          </a:graphicData>
        </a:graphic>
      </p:graphicFrame>
      <p:sp>
        <p:nvSpPr>
          <p:cNvPr id="17" name="제목 1">
            <a:extLst>
              <a:ext uri="{FF2B5EF4-FFF2-40B4-BE49-F238E27FC236}">
                <a16:creationId xmlns:a16="http://schemas.microsoft.com/office/drawing/2014/main" id="{9E89C60D-B5A4-A757-7E6D-8DB542E5E7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384854"/>
            <a:ext cx="9144000" cy="1581665"/>
          </a:xfrm>
          <a:prstGeom prst="rect">
            <a:avLst/>
          </a:prstGeom>
          <a:ln w="57150">
            <a:noFill/>
          </a:ln>
        </p:spPr>
        <p:txBody>
          <a:bodyPr anchor="ctr"/>
          <a:lstStyle>
            <a:lvl1pPr algn="ctr"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8" name="날짜 개체 틀 3">
            <a:extLst>
              <a:ext uri="{FF2B5EF4-FFF2-40B4-BE49-F238E27FC236}">
                <a16:creationId xmlns:a16="http://schemas.microsoft.com/office/drawing/2014/main" id="{10C858E1-BA6C-E414-7603-8C04BD5A57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398" y="410244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fld id="{117808EA-4750-4DCB-A496-AF50A337009B}" type="datetimeFigureOut">
              <a:rPr lang="ko-KR" altLang="en-US" smtClean="0"/>
              <a:pPr/>
              <a:t>2023-11-30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9041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7C7DF6-57D6-189D-1F0E-824CBA4FD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BC09F1-3E24-FC41-C0D7-1245D9642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7CC6F7-63C9-DFAB-AE58-14E2E6738E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EEDC1B-8BCE-6A82-115A-7793EF5BA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3FB1EF-2707-F0D3-EE7F-D4671F1D8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8534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DEFAB-1C38-951D-53F9-06430E4F5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0C2F3E-D190-CB7C-14EC-D883639CB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CC936E-8129-961C-A424-C7C41E120D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D9299F-B508-F703-C9BD-96E2912C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A1EA17-D4BF-3A90-FDF5-17953D82E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650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A02F43-CDB7-0685-536D-89FA09FC7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21606B-BF7A-9B0D-ADC2-E626E40360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349385-79B2-C21B-BA42-6E729D6984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9CE316-625A-1C64-260E-933FB647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F3DC11-3FBC-3E5B-2D99-9D8BC6E15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EC4609-AFB3-2890-39C8-371FCB332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2498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7FFFA9-22D2-0F89-7B26-BED107C9D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DF8F49-03DB-6470-5608-23CDE3847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671F16-1EA0-860E-DC22-7B6EEF175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0DD537-97D4-7C8D-10D1-096D10FE2E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DEE0826-7613-F59C-FFAC-C21C025C9E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87E1398-3592-770C-A089-DEE91E0679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DCA899-FEF3-71B9-1E00-6F7B87441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A55BAF0-65EE-6F76-0EA8-9AE75301B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3836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0F3E81-D2E9-EB30-E438-56BB12D26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5C891D-BD0D-28A0-9DFF-6C7FD73910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68C7016-C3BB-459F-C3F0-7DC99C6C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6880AD-BB9F-283C-F699-A854F5623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9132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425178B-ADE7-7D1B-D7E1-AADC070415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7D149FD-6F48-8DA7-FC03-6B786758B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D44C3C-5053-A481-8EDA-486CAFB01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4600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04E63-779D-408F-94E1-40ACFB716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F8CA68-7AD9-AC09-F8CD-53BCA1EE2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D7C54-D4CF-1A4C-204B-B193C5756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9D6903-78BD-DFE9-6259-CA3D2B87F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BC5795-9E6D-CAC8-4171-113385270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6885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19E280-6F4C-A696-9843-F808E7A31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0E18A6-5D0A-39DC-AF18-A2E7D625F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E39CCA-608D-ED27-5A48-1C12CAE54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7FF028-71AB-2F5F-C23D-6DB095A99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0D2A0C-B2E8-49BA-3D0F-DBD89FB17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6ACCC3-50E7-F895-0974-21BDC90A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27639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0E4B4A-DD42-81ED-EBAE-6A12D12B3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9CF6ADD-7080-4904-B9A3-572B9DDEC5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555128-390F-83B2-22C2-C05AC9C52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149722-FB44-1C32-9285-A39F16D5FC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2263D7-34E5-1E8E-4566-ECAA7503A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6151D0-C29A-634B-07AB-738C01C1F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4633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55109C-FB3D-7E90-BE28-D6BB88BC9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942CB83-2DCE-B6FE-3C16-ACF92CB98C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9EF209-86D6-E600-783C-1DE129D67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DA1732-08BD-04CD-5304-2152E9290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B765E8-220B-8ADB-8D10-3268BAFF8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4426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079C39-FAA0-C290-B3BD-BAE009A44A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81B7E7-13B9-63FB-9918-D228FB280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664F7C-FFD0-7900-1648-41BA981CE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808EA-4750-4DCB-A496-AF50A337009B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3F3E82-A4B6-DA42-6B2F-B9DE6450E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14A73F-11FD-2C5A-3FE3-E04D71AB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1E801E-DD0A-42B3-AF5F-A1C09B22C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165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7FD51D-88CA-BBCB-04A7-70181FB82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5973CE-9960-20A0-2444-09258F4C9F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515BDE-72CA-2979-0A53-ADDF13AE68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51C39A-0D2C-512E-600B-ACDF5E0F1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82481B-B9D8-5774-CAA9-2AB34A83B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C0A387-6647-2DBA-7C6A-C83B5B2E6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844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8229FB-EBB8-F6E6-12E0-A81AFB4B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229E27-9BDC-F192-A4B8-961DA3BB0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0D6C426-BB81-D643-CA6A-442BDF99CA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22B30B-752E-F922-90FD-E8147F612E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858E12-FC18-0542-AAC5-F3475C35B6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FC4CC10-11B0-A96F-23D5-15ACF117F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37937E1-8DA6-1959-847E-202BA0B9C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64B1BDD-B533-E8CB-A591-755674305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82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32310-49CD-E43A-6F4F-B91FF1A58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97" y="252714"/>
            <a:ext cx="5846805" cy="444844"/>
          </a:xfrm>
        </p:spPr>
        <p:txBody>
          <a:bodyPr>
            <a:noAutofit/>
          </a:bodyPr>
          <a:lstStyle>
            <a:lvl1pPr>
              <a:defRPr sz="2800">
                <a:latin typeface="바른공군체 Medium" panose="020B0600000101010101" pitchFamily="50" charset="-127"/>
                <a:ea typeface="바른공군체 Medium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10B4C6-6B9D-F033-4703-30A371207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FF93A45-FF54-454E-0E07-2D3DCAC2A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9F9A9E-1000-54BC-29E5-9DC8465A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916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CD5A457-6494-B69B-61DB-2C2D1F477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272A84B-CBEB-B0B6-522C-1644803DC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01B146-DC08-5DA6-D76C-1B6164DDD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250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2D029-A3BE-FE8F-30F6-CDDF80529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797ECB-E37C-E7C5-EC98-D62A9DA99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9F6CD8-27C6-1324-709F-C4BC10F03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FF7074-41B8-709E-F251-31F22A418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E4428F-0516-A2C2-CACA-345EC7CCB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B01EAD-1B3A-8494-AA7B-016B53602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563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FF43AC-8F01-2E17-51E8-52A69F43D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A6D9B15-5E12-B589-798B-2F43C069DC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E3BF01-D72F-F59E-52FA-68B8A8C3C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B1C30A-F551-8B01-258A-B662BA37E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C2A86C-97C3-D6D4-8D42-53E156A75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8135F1-3C85-AD28-8C83-32708E051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90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6CD8E74-3421-8C97-B3F0-9F4BBD1A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BE4C79-7458-143D-71E9-D0A875796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EE9C15-997C-A148-3890-206BF8718B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1BD15-5CB2-4005-97CF-5CBB8C09138C}" type="datetimeFigureOut">
              <a:rPr lang="ko-KR" altLang="en-US" smtClean="0"/>
              <a:t>2023-11-30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55401C-FFD7-C635-9AA7-42521517F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EAB61D-A5BB-8553-389C-F127A80ED0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172AA-810A-4204-85CB-8556BE1C01DB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AF76211-0C59-9B32-7031-D244F14E9F3A}"/>
              </a:ext>
            </a:extLst>
          </p:cNvPr>
          <p:cNvGrpSpPr/>
          <p:nvPr userDrawn="1"/>
        </p:nvGrpSpPr>
        <p:grpSpPr>
          <a:xfrm>
            <a:off x="461373" y="748298"/>
            <a:ext cx="8640000" cy="0"/>
            <a:chOff x="659083" y="748298"/>
            <a:chExt cx="8640000" cy="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A5DEF2A5-7F9A-0A54-CAAF-280B88BAA339}"/>
                </a:ext>
              </a:extLst>
            </p:cNvPr>
            <p:cNvCxnSpPr/>
            <p:nvPr userDrawn="1"/>
          </p:nvCxnSpPr>
          <p:spPr>
            <a:xfrm>
              <a:off x="659083" y="748298"/>
              <a:ext cx="8640000" cy="0"/>
            </a:xfrm>
            <a:prstGeom prst="line">
              <a:avLst/>
            </a:prstGeom>
            <a:ln w="57150">
              <a:solidFill>
                <a:srgbClr val="E3DA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5475192D-1517-599C-AEAA-B451EB1C8A0A}"/>
                </a:ext>
              </a:extLst>
            </p:cNvPr>
            <p:cNvCxnSpPr/>
            <p:nvPr userDrawn="1"/>
          </p:nvCxnSpPr>
          <p:spPr>
            <a:xfrm>
              <a:off x="659085" y="748298"/>
              <a:ext cx="3247348" cy="0"/>
            </a:xfrm>
            <a:prstGeom prst="line">
              <a:avLst/>
            </a:prstGeom>
            <a:ln w="57150">
              <a:solidFill>
                <a:srgbClr val="8F2D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그림 11" descr="텍스트, 그래픽, 폰트, 그래픽 디자인이(가) 표시된 사진&#10;&#10;자동 생성된 설명">
            <a:extLst>
              <a:ext uri="{FF2B5EF4-FFF2-40B4-BE49-F238E27FC236}">
                <a16:creationId xmlns:a16="http://schemas.microsoft.com/office/drawing/2014/main" id="{CFFF2ADB-F0FE-06C1-5262-E1524AA1459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278196"/>
            <a:ext cx="1758778" cy="58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72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텍스트, 그래픽, 폰트, 그래픽 디자인이(가) 표시된 사진&#10;&#10;자동 생성된 설명">
            <a:extLst>
              <a:ext uri="{FF2B5EF4-FFF2-40B4-BE49-F238E27FC236}">
                <a16:creationId xmlns:a16="http://schemas.microsoft.com/office/drawing/2014/main" id="{2E5FBA29-82FF-BFED-DD3E-ED66B20755C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611" y="5853748"/>
            <a:ext cx="1758778" cy="58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551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5120A871-FE07-E402-C4E6-661873F22920}"/>
              </a:ext>
            </a:extLst>
          </p:cNvPr>
          <p:cNvGrpSpPr/>
          <p:nvPr userDrawn="1"/>
        </p:nvGrpSpPr>
        <p:grpSpPr>
          <a:xfrm rot="5400000">
            <a:off x="-2353232" y="3169121"/>
            <a:ext cx="5608507" cy="519757"/>
            <a:chOff x="245152" y="692696"/>
            <a:chExt cx="8640000" cy="0"/>
          </a:xfrm>
        </p:grpSpPr>
        <p:cxnSp>
          <p:nvCxnSpPr>
            <p:cNvPr id="2" name="직선 연결선 1">
              <a:extLst>
                <a:ext uri="{FF2B5EF4-FFF2-40B4-BE49-F238E27FC236}">
                  <a16:creationId xmlns:a16="http://schemas.microsoft.com/office/drawing/2014/main" id="{78BCE49A-2F09-4226-11FC-DBE8058BB890}"/>
                </a:ext>
              </a:extLst>
            </p:cNvPr>
            <p:cNvCxnSpPr/>
            <p:nvPr userDrawn="1"/>
          </p:nvCxnSpPr>
          <p:spPr>
            <a:xfrm>
              <a:off x="245152" y="692696"/>
              <a:ext cx="8640000" cy="0"/>
            </a:xfrm>
            <a:prstGeom prst="line">
              <a:avLst/>
            </a:prstGeom>
            <a:ln w="57150">
              <a:solidFill>
                <a:srgbClr val="E3DA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D3B26DCC-E4C4-E833-2DB5-1C5F3FE9D77D}"/>
                </a:ext>
              </a:extLst>
            </p:cNvPr>
            <p:cNvCxnSpPr/>
            <p:nvPr userDrawn="1"/>
          </p:nvCxnSpPr>
          <p:spPr>
            <a:xfrm>
              <a:off x="245154" y="692696"/>
              <a:ext cx="3247348" cy="0"/>
            </a:xfrm>
            <a:prstGeom prst="line">
              <a:avLst/>
            </a:prstGeom>
            <a:ln w="57150">
              <a:solidFill>
                <a:srgbClr val="8F2D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 descr="텍스트, 그래픽, 폰트, 그래픽 디자인이(가) 표시된 사진&#10;&#10;자동 생성된 설명">
            <a:extLst>
              <a:ext uri="{FF2B5EF4-FFF2-40B4-BE49-F238E27FC236}">
                <a16:creationId xmlns:a16="http://schemas.microsoft.com/office/drawing/2014/main" id="{54C0756B-FCC9-9B84-5E1A-7B88383918B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222594"/>
            <a:ext cx="1758778" cy="58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05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png"/><Relationship Id="rId3" Type="http://schemas.openxmlformats.org/officeDocument/2006/relationships/image" Target="../media/image22.png"/><Relationship Id="rId7" Type="http://schemas.openxmlformats.org/officeDocument/2006/relationships/image" Target="../media/image20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png"/><Relationship Id="rId7" Type="http://schemas.openxmlformats.org/officeDocument/2006/relationships/image" Target="../media/image7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0.png"/><Relationship Id="rId9" Type="http://schemas.openxmlformats.org/officeDocument/2006/relationships/image" Target="../media/image25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A7BF55-DE32-CF9C-1A3D-E666231729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5750" y="2552701"/>
            <a:ext cx="9074150" cy="1250092"/>
          </a:xfrm>
          <a:prstGeom prst="rect">
            <a:avLst/>
          </a:prstGeom>
          <a:solidFill>
            <a:srgbClr val="FFFFFF">
              <a:alpha val="38039"/>
            </a:srgbClr>
          </a:solidFill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sz="2800" b="0" i="0" dirty="0">
                <a:effectLst/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Revisiting Batch Normalization in Quantization </a:t>
            </a:r>
            <a:br>
              <a:rPr lang="en-US" altLang="ko-KR" sz="2800" b="0" i="0" dirty="0">
                <a:effectLst/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</a:br>
            <a:r>
              <a:rPr lang="en-US" altLang="ko-KR" sz="2800" b="0" i="0" dirty="0">
                <a:effectLst/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of Super-Resolution Networks</a:t>
            </a:r>
            <a:endParaRPr lang="ko-KR" altLang="en-US" sz="2800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589BDF-544A-6337-A6C8-33ED532F929F}"/>
              </a:ext>
            </a:extLst>
          </p:cNvPr>
          <p:cNvSpPr txBox="1"/>
          <p:nvPr/>
        </p:nvSpPr>
        <p:spPr>
          <a:xfrm>
            <a:off x="4954501" y="3956426"/>
            <a:ext cx="228299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err="1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Myungjun</a:t>
            </a:r>
            <a:r>
              <a:rPr lang="en-US" altLang="ko-KR" sz="14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 Son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School of Electrical Engineering, 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Korea University</a:t>
            </a:r>
            <a:endParaRPr lang="ko-KR" altLang="en-US" sz="1200" dirty="0">
              <a:latin typeface="Times New Roman" panose="02020603050405020304" pitchFamily="18" charset="0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780D53-6467-F718-04AE-98C488BFE060}"/>
              </a:ext>
            </a:extLst>
          </p:cNvPr>
          <p:cNvSpPr txBox="1"/>
          <p:nvPr/>
        </p:nvSpPr>
        <p:spPr>
          <a:xfrm>
            <a:off x="771249" y="4865942"/>
            <a:ext cx="28800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Dongjea</a:t>
            </a:r>
            <a:r>
              <a:rPr lang="en-US" altLang="ko-KR" sz="14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 Kang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School of Electrical Engineering, 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Korea University</a:t>
            </a:r>
            <a:endParaRPr lang="ko-KR" altLang="en-US" sz="1200" dirty="0">
              <a:latin typeface="Times New Roman" panose="02020603050405020304" pitchFamily="18" charset="0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C585B7-C41E-B16C-930D-7AC1C817E218}"/>
              </a:ext>
            </a:extLst>
          </p:cNvPr>
          <p:cNvSpPr txBox="1"/>
          <p:nvPr/>
        </p:nvSpPr>
        <p:spPr>
          <a:xfrm>
            <a:off x="3410249" y="4865942"/>
            <a:ext cx="28800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Hongjae</a:t>
            </a:r>
            <a:r>
              <a:rPr lang="en-US" altLang="ko-KR" sz="14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 Lee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Department of Electrical Engineering, 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Korea University</a:t>
            </a:r>
            <a:endParaRPr lang="ko-KR" altLang="en-US" sz="1200" dirty="0">
              <a:latin typeface="Times New Roman" panose="02020603050405020304" pitchFamily="18" charset="0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5FC6B7-85E9-CFAB-8EC6-3DFB7DA497CD}"/>
              </a:ext>
            </a:extLst>
          </p:cNvPr>
          <p:cNvSpPr txBox="1"/>
          <p:nvPr/>
        </p:nvSpPr>
        <p:spPr>
          <a:xfrm>
            <a:off x="6049249" y="4865942"/>
            <a:ext cx="28800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Jun-Sang Yoo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Department of Electrical Engineering, 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Korea University</a:t>
            </a:r>
            <a:endParaRPr lang="ko-KR" altLang="en-US" sz="1200" dirty="0">
              <a:latin typeface="Times New Roman" panose="02020603050405020304" pitchFamily="18" charset="0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F93F46-F7D5-1D48-294F-F5BDD08A8AEC}"/>
              </a:ext>
            </a:extLst>
          </p:cNvPr>
          <p:cNvSpPr txBox="1"/>
          <p:nvPr/>
        </p:nvSpPr>
        <p:spPr>
          <a:xfrm>
            <a:off x="8688249" y="4865942"/>
            <a:ext cx="28800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Seung-Won Jung*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Department of Electrical Engineering, </a:t>
            </a:r>
          </a:p>
          <a:p>
            <a:pPr algn="ctr"/>
            <a:r>
              <a:rPr lang="en-US" altLang="ko-KR" sz="1200" dirty="0">
                <a:latin typeface="Times New Roman" panose="02020603050405020304" pitchFamily="18" charset="0"/>
                <a:ea typeface="나눔스퀘어 Bold" panose="020B0600000101010101" pitchFamily="50" charset="-127"/>
                <a:cs typeface="Times New Roman" panose="02020603050405020304" pitchFamily="18" charset="0"/>
              </a:rPr>
              <a:t>Korea University</a:t>
            </a:r>
            <a:endParaRPr lang="ko-KR" altLang="en-US" sz="1200" dirty="0">
              <a:latin typeface="Times New Roman" panose="02020603050405020304" pitchFamily="18" charset="0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744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Quantization?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EA6E3B-4120-1D0D-06D3-8F417701B2FF}"/>
              </a:ext>
            </a:extLst>
          </p:cNvPr>
          <p:cNvSpPr txBox="1"/>
          <p:nvPr/>
        </p:nvSpPr>
        <p:spPr>
          <a:xfrm>
            <a:off x="4725014" y="1945991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endParaRPr lang="ko-KR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97D0BA-B258-74D1-56B0-35237B671057}"/>
              </a:ext>
            </a:extLst>
          </p:cNvPr>
          <p:cNvSpPr txBox="1"/>
          <p:nvPr/>
        </p:nvSpPr>
        <p:spPr>
          <a:xfrm>
            <a:off x="6561846" y="1878033"/>
            <a:ext cx="476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endParaRPr lang="ko-KR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4FDB348-D017-5DB9-8BC5-2ABE4554F69A}"/>
              </a:ext>
            </a:extLst>
          </p:cNvPr>
          <p:cNvGrpSpPr/>
          <p:nvPr/>
        </p:nvGrpSpPr>
        <p:grpSpPr>
          <a:xfrm>
            <a:off x="7228818" y="934719"/>
            <a:ext cx="2496720" cy="2648169"/>
            <a:chOff x="7228818" y="934719"/>
            <a:chExt cx="2496720" cy="2648169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5A74B9C1-08FA-6B4A-CD6F-88C60ADA6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458" t="12577" r="9968" b="12923"/>
            <a:stretch/>
          </p:blipFill>
          <p:spPr>
            <a:xfrm>
              <a:off x="7228818" y="934719"/>
              <a:ext cx="2496720" cy="249428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8446FA8-AB26-BF64-3EF3-170305513F0D}"/>
                </a:ext>
              </a:extLst>
            </p:cNvPr>
            <p:cNvSpPr txBox="1"/>
            <p:nvPr/>
          </p:nvSpPr>
          <p:spPr>
            <a:xfrm>
              <a:off x="8005734" y="3275111"/>
              <a:ext cx="9428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Activation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ECF54EF-ABF1-9B59-4AD5-5ABAE61DB73F}"/>
              </a:ext>
            </a:extLst>
          </p:cNvPr>
          <p:cNvGrpSpPr/>
          <p:nvPr/>
        </p:nvGrpSpPr>
        <p:grpSpPr>
          <a:xfrm>
            <a:off x="4348817" y="3330637"/>
            <a:ext cx="2880000" cy="3162407"/>
            <a:chOff x="4291708" y="3349193"/>
            <a:chExt cx="3032850" cy="3446500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328FA397-7532-0C28-1360-3A5DD9790597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91708" y="3349193"/>
              <a:ext cx="3032850" cy="3138723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8F54226-DE78-10F8-4380-6541E9CC454E}"/>
                </a:ext>
              </a:extLst>
            </p:cNvPr>
            <p:cNvSpPr txBox="1"/>
            <p:nvPr/>
          </p:nvSpPr>
          <p:spPr>
            <a:xfrm>
              <a:off x="4863002" y="6487916"/>
              <a:ext cx="18902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Histogram of activation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1EF5CA2-8B35-3986-708F-5B03C431F109}"/>
              </a:ext>
            </a:extLst>
          </p:cNvPr>
          <p:cNvGrpSpPr/>
          <p:nvPr/>
        </p:nvGrpSpPr>
        <p:grpSpPr>
          <a:xfrm>
            <a:off x="2613866" y="1253241"/>
            <a:ext cx="1900862" cy="2210885"/>
            <a:chOff x="2613866" y="1253241"/>
            <a:chExt cx="1900862" cy="221088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AF4497F-71A5-A725-3C49-8E48A93C026D}"/>
                </a:ext>
              </a:extLst>
            </p:cNvPr>
            <p:cNvSpPr txBox="1"/>
            <p:nvPr/>
          </p:nvSpPr>
          <p:spPr>
            <a:xfrm>
              <a:off x="3242833" y="315634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Image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21" name="그림 20" descr="스크린샷, 대칭, 사각형, 건물이(가) 표시된 사진&#10;&#10;자동 생성된 설명">
              <a:extLst>
                <a:ext uri="{FF2B5EF4-FFF2-40B4-BE49-F238E27FC236}">
                  <a16:creationId xmlns:a16="http://schemas.microsoft.com/office/drawing/2014/main" id="{02ED1438-DCFE-232D-4225-6477A2B9A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13866" y="1253241"/>
              <a:ext cx="1900862" cy="1906404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BFCC4B0-A7D7-D455-A337-5E83D524564C}"/>
              </a:ext>
            </a:extLst>
          </p:cNvPr>
          <p:cNvGrpSpPr/>
          <p:nvPr/>
        </p:nvGrpSpPr>
        <p:grpSpPr>
          <a:xfrm>
            <a:off x="5388244" y="1709059"/>
            <a:ext cx="967057" cy="1279593"/>
            <a:chOff x="5388244" y="1709059"/>
            <a:chExt cx="967057" cy="127959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0AC022A-337B-23A3-E704-AFAB233C613D}"/>
                </a:ext>
              </a:extLst>
            </p:cNvPr>
            <p:cNvSpPr txBox="1"/>
            <p:nvPr/>
          </p:nvSpPr>
          <p:spPr>
            <a:xfrm>
              <a:off x="5547249" y="2680875"/>
              <a:ext cx="6735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Kernel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24" name="그림 23" descr="사각형, 스크린샷, 번호, 폰트이(가) 표시된 사진&#10;&#10;자동 생성된 설명">
              <a:extLst>
                <a:ext uri="{FF2B5EF4-FFF2-40B4-BE49-F238E27FC236}">
                  <a16:creationId xmlns:a16="http://schemas.microsoft.com/office/drawing/2014/main" id="{B4AF84C4-D09D-BD60-1E44-51717D49D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8244" y="1709059"/>
              <a:ext cx="967057" cy="9670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4280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Quantization?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D061EC69-4374-F055-05B9-AF3429EAE58F}"/>
              </a:ext>
            </a:extLst>
          </p:cNvPr>
          <p:cNvGrpSpPr/>
          <p:nvPr/>
        </p:nvGrpSpPr>
        <p:grpSpPr>
          <a:xfrm>
            <a:off x="3276379" y="2060837"/>
            <a:ext cx="5943485" cy="2745324"/>
            <a:chOff x="3276379" y="2060837"/>
            <a:chExt cx="5943485" cy="274532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B4D0F244-2DCB-5669-B250-6AB57E35F4CE}"/>
                </a:ext>
              </a:extLst>
            </p:cNvPr>
            <p:cNvCxnSpPr/>
            <p:nvPr/>
          </p:nvCxnSpPr>
          <p:spPr>
            <a:xfrm>
              <a:off x="3426896" y="4595182"/>
              <a:ext cx="573264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08D610F3-6194-9069-C1EA-954634B7A986}"/>
                </a:ext>
              </a:extLst>
            </p:cNvPr>
            <p:cNvCxnSpPr/>
            <p:nvPr/>
          </p:nvCxnSpPr>
          <p:spPr>
            <a:xfrm flipV="1">
              <a:off x="3559787" y="2132141"/>
              <a:ext cx="0" cy="256566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8E7C960-4747-2002-0B01-AEA551C6527A}"/>
                </a:ext>
              </a:extLst>
            </p:cNvPr>
            <p:cNvSpPr txBox="1"/>
            <p:nvPr/>
          </p:nvSpPr>
          <p:spPr>
            <a:xfrm rot="16200000">
              <a:off x="3142047" y="2195169"/>
              <a:ext cx="5148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count</a:t>
              </a:r>
              <a:endParaRPr lang="ko-KR" altLang="en-US" sz="10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062F34A-A3E8-2B27-5697-761DE5A64C67}"/>
                </a:ext>
              </a:extLst>
            </p:cNvPr>
            <p:cNvSpPr txBox="1"/>
            <p:nvPr/>
          </p:nvSpPr>
          <p:spPr>
            <a:xfrm>
              <a:off x="8793144" y="4590717"/>
              <a:ext cx="42672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value</a:t>
              </a:r>
              <a:endParaRPr lang="ko-KR" altLang="en-US" dirty="0"/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1598EB26-CF54-FE74-C3DE-269D73E203A3}"/>
              </a:ext>
            </a:extLst>
          </p:cNvPr>
          <p:cNvGrpSpPr/>
          <p:nvPr/>
        </p:nvGrpSpPr>
        <p:grpSpPr>
          <a:xfrm>
            <a:off x="3967854" y="3749436"/>
            <a:ext cx="4505760" cy="845746"/>
            <a:chOff x="3967854" y="3749436"/>
            <a:chExt cx="4505760" cy="845746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1E603637-A069-E44E-AC1D-EF55B1AF33DA}"/>
                </a:ext>
              </a:extLst>
            </p:cNvPr>
            <p:cNvSpPr/>
            <p:nvPr/>
          </p:nvSpPr>
          <p:spPr>
            <a:xfrm>
              <a:off x="6287342" y="3749436"/>
              <a:ext cx="156720" cy="8457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9" name="그룹 108">
              <a:extLst>
                <a:ext uri="{FF2B5EF4-FFF2-40B4-BE49-F238E27FC236}">
                  <a16:creationId xmlns:a16="http://schemas.microsoft.com/office/drawing/2014/main" id="{7981AE5F-1CFD-2796-89D3-8AB38111C18B}"/>
                </a:ext>
              </a:extLst>
            </p:cNvPr>
            <p:cNvGrpSpPr/>
            <p:nvPr/>
          </p:nvGrpSpPr>
          <p:grpSpPr>
            <a:xfrm>
              <a:off x="3967854" y="3766973"/>
              <a:ext cx="4505760" cy="828209"/>
              <a:chOff x="3967854" y="3766973"/>
              <a:chExt cx="4505760" cy="828209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E233FFDC-F687-36EF-5C1F-279776A58C15}"/>
                  </a:ext>
                </a:extLst>
              </p:cNvPr>
              <p:cNvSpPr/>
              <p:nvPr/>
            </p:nvSpPr>
            <p:spPr>
              <a:xfrm>
                <a:off x="3967854" y="4465577"/>
                <a:ext cx="156720" cy="12960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FD9D9840-12B6-8662-7610-34B958446E9E}"/>
                  </a:ext>
                </a:extLst>
              </p:cNvPr>
              <p:cNvSpPr/>
              <p:nvPr/>
            </p:nvSpPr>
            <p:spPr>
              <a:xfrm>
                <a:off x="4402758" y="4386399"/>
                <a:ext cx="156720" cy="20878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6126BFC4-7AC1-E5EC-CAB5-6170B38EAFD8}"/>
                  </a:ext>
                </a:extLst>
              </p:cNvPr>
              <p:cNvSpPr/>
              <p:nvPr/>
            </p:nvSpPr>
            <p:spPr>
              <a:xfrm>
                <a:off x="4837662" y="4232460"/>
                <a:ext cx="156720" cy="362722"/>
              </a:xfrm>
              <a:prstGeom prst="rect">
                <a:avLst/>
              </a:prstGeom>
              <a:solidFill>
                <a:srgbClr val="4472C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EBA75D3C-4957-296A-C53C-89ABF870D9C4}"/>
                  </a:ext>
                </a:extLst>
              </p:cNvPr>
              <p:cNvSpPr/>
              <p:nvPr/>
            </p:nvSpPr>
            <p:spPr>
              <a:xfrm>
                <a:off x="5272566" y="4043700"/>
                <a:ext cx="156720" cy="551481"/>
              </a:xfrm>
              <a:prstGeom prst="rect">
                <a:avLst/>
              </a:prstGeom>
              <a:solidFill>
                <a:srgbClr val="4472C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91E463B-208B-59BE-5852-DC8A4F98838E}"/>
                  </a:ext>
                </a:extLst>
              </p:cNvPr>
              <p:cNvSpPr/>
              <p:nvPr/>
            </p:nvSpPr>
            <p:spPr>
              <a:xfrm>
                <a:off x="5707470" y="3864104"/>
                <a:ext cx="156720" cy="731077"/>
              </a:xfrm>
              <a:prstGeom prst="rect">
                <a:avLst/>
              </a:prstGeom>
              <a:solidFill>
                <a:srgbClr val="4472C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D343E29D-16DD-B813-BD46-2039CF6EF5FB}"/>
                  </a:ext>
                </a:extLst>
              </p:cNvPr>
              <p:cNvSpPr/>
              <p:nvPr/>
            </p:nvSpPr>
            <p:spPr>
              <a:xfrm>
                <a:off x="6142374" y="3766974"/>
                <a:ext cx="156720" cy="828207"/>
              </a:xfrm>
              <a:prstGeom prst="rect">
                <a:avLst/>
              </a:prstGeom>
              <a:solidFill>
                <a:srgbClr val="4472C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AD812595-D2DB-AE0F-7E1D-C9684A2471C8}"/>
                  </a:ext>
                </a:extLst>
              </p:cNvPr>
              <p:cNvSpPr/>
              <p:nvPr/>
            </p:nvSpPr>
            <p:spPr>
              <a:xfrm>
                <a:off x="6577278" y="3792630"/>
                <a:ext cx="156720" cy="802550"/>
              </a:xfrm>
              <a:prstGeom prst="rect">
                <a:avLst/>
              </a:prstGeom>
              <a:solidFill>
                <a:srgbClr val="4472C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D35DCE51-FA5C-04FC-6310-0EFB656B597B}"/>
                  </a:ext>
                </a:extLst>
              </p:cNvPr>
              <p:cNvSpPr/>
              <p:nvPr/>
            </p:nvSpPr>
            <p:spPr>
              <a:xfrm>
                <a:off x="7012182" y="3966730"/>
                <a:ext cx="156720" cy="628451"/>
              </a:xfrm>
              <a:prstGeom prst="rect">
                <a:avLst/>
              </a:prstGeom>
              <a:solidFill>
                <a:srgbClr val="4472C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AEFD8BAC-46FE-C480-C672-4A8C48CEE9AA}"/>
                  </a:ext>
                </a:extLst>
              </p:cNvPr>
              <p:cNvSpPr/>
              <p:nvPr/>
            </p:nvSpPr>
            <p:spPr>
              <a:xfrm>
                <a:off x="7447086" y="4197640"/>
                <a:ext cx="156720" cy="397540"/>
              </a:xfrm>
              <a:prstGeom prst="rect">
                <a:avLst/>
              </a:prstGeom>
              <a:solidFill>
                <a:srgbClr val="4472C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93C95C50-18C1-08A6-AF4B-41CDB3A0D758}"/>
                  </a:ext>
                </a:extLst>
              </p:cNvPr>
              <p:cNvSpPr/>
              <p:nvPr/>
            </p:nvSpPr>
            <p:spPr>
              <a:xfrm>
                <a:off x="7881990" y="4362950"/>
                <a:ext cx="156720" cy="232230"/>
              </a:xfrm>
              <a:prstGeom prst="rect">
                <a:avLst/>
              </a:prstGeom>
              <a:solidFill>
                <a:srgbClr val="4472C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35B4E3A1-2917-0D00-B8EE-9A010C02F3BB}"/>
                  </a:ext>
                </a:extLst>
              </p:cNvPr>
              <p:cNvSpPr/>
              <p:nvPr/>
            </p:nvSpPr>
            <p:spPr>
              <a:xfrm>
                <a:off x="8316894" y="4443211"/>
                <a:ext cx="156720" cy="151970"/>
              </a:xfrm>
              <a:prstGeom prst="rect">
                <a:avLst/>
              </a:prstGeom>
              <a:solidFill>
                <a:srgbClr val="4472C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2EEEA84E-B4A6-CC6F-9643-E37CFB6D9D3D}"/>
                  </a:ext>
                </a:extLst>
              </p:cNvPr>
              <p:cNvSpPr/>
              <p:nvPr/>
            </p:nvSpPr>
            <p:spPr>
              <a:xfrm>
                <a:off x="4112822" y="4443211"/>
                <a:ext cx="156720" cy="151971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599630DE-AFC4-4769-6A31-7F3A19682E7B}"/>
                  </a:ext>
                </a:extLst>
              </p:cNvPr>
              <p:cNvSpPr/>
              <p:nvPr/>
            </p:nvSpPr>
            <p:spPr>
              <a:xfrm>
                <a:off x="4257790" y="4413889"/>
                <a:ext cx="156720" cy="181292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E6F3B8E7-E867-A52B-0359-08BA35E6FDE6}"/>
                  </a:ext>
                </a:extLst>
              </p:cNvPr>
              <p:cNvSpPr/>
              <p:nvPr/>
            </p:nvSpPr>
            <p:spPr>
              <a:xfrm>
                <a:off x="4547726" y="4338752"/>
                <a:ext cx="156720" cy="25643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196DD181-D0DF-4F0C-DDAF-C4B902E53EBD}"/>
                  </a:ext>
                </a:extLst>
              </p:cNvPr>
              <p:cNvSpPr/>
              <p:nvPr/>
            </p:nvSpPr>
            <p:spPr>
              <a:xfrm>
                <a:off x="4692694" y="4278275"/>
                <a:ext cx="156720" cy="31690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B9086432-C9C1-5A40-C7CC-15F6BD2CE760}"/>
                  </a:ext>
                </a:extLst>
              </p:cNvPr>
              <p:cNvSpPr/>
              <p:nvPr/>
            </p:nvSpPr>
            <p:spPr>
              <a:xfrm>
                <a:off x="4982630" y="4171983"/>
                <a:ext cx="156720" cy="423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4885C39-F304-C7A2-AF5F-F9E1DE0F5E4E}"/>
                  </a:ext>
                </a:extLst>
              </p:cNvPr>
              <p:cNvSpPr/>
              <p:nvPr/>
            </p:nvSpPr>
            <p:spPr>
              <a:xfrm>
                <a:off x="5127598" y="4107841"/>
                <a:ext cx="156720" cy="48734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D9C1C1E1-E436-3D20-B87B-562573151DC0}"/>
                  </a:ext>
                </a:extLst>
              </p:cNvPr>
              <p:cNvSpPr/>
              <p:nvPr/>
            </p:nvSpPr>
            <p:spPr>
              <a:xfrm>
                <a:off x="5417534" y="3990554"/>
                <a:ext cx="156720" cy="60462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EC8E1B0A-EDBA-E5A7-3E69-D41380DE2471}"/>
                  </a:ext>
                </a:extLst>
              </p:cNvPr>
              <p:cNvSpPr/>
              <p:nvPr/>
            </p:nvSpPr>
            <p:spPr>
              <a:xfrm>
                <a:off x="5562502" y="3928245"/>
                <a:ext cx="156720" cy="666936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202A0959-1F38-A20B-7F57-BE29BC919014}"/>
                  </a:ext>
                </a:extLst>
              </p:cNvPr>
              <p:cNvSpPr/>
              <p:nvPr/>
            </p:nvSpPr>
            <p:spPr>
              <a:xfrm>
                <a:off x="5852438" y="3823785"/>
                <a:ext cx="156720" cy="771396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D3AFC73A-0841-7C99-41F9-F2D0BB968D04}"/>
                  </a:ext>
                </a:extLst>
              </p:cNvPr>
              <p:cNvSpPr/>
              <p:nvPr/>
            </p:nvSpPr>
            <p:spPr>
              <a:xfrm>
                <a:off x="5997406" y="3792630"/>
                <a:ext cx="156720" cy="80255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46CF85B2-7D27-D95C-B873-B6222726A1F8}"/>
                  </a:ext>
                </a:extLst>
              </p:cNvPr>
              <p:cNvSpPr/>
              <p:nvPr/>
            </p:nvSpPr>
            <p:spPr>
              <a:xfrm>
                <a:off x="6432310" y="3766973"/>
                <a:ext cx="156720" cy="82820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33059946-960F-76CF-2C0D-462F161D5E89}"/>
                  </a:ext>
                </a:extLst>
              </p:cNvPr>
              <p:cNvSpPr/>
              <p:nvPr/>
            </p:nvSpPr>
            <p:spPr>
              <a:xfrm>
                <a:off x="6722246" y="3864104"/>
                <a:ext cx="156720" cy="731076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C64F5A66-4EB3-F46A-768F-C98A43DBBB9B}"/>
                  </a:ext>
                </a:extLst>
              </p:cNvPr>
              <p:cNvSpPr/>
              <p:nvPr/>
            </p:nvSpPr>
            <p:spPr>
              <a:xfrm>
                <a:off x="6867214" y="3908086"/>
                <a:ext cx="156720" cy="687094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36397315-52D1-AC37-ABB7-06F90158462C}"/>
                  </a:ext>
                </a:extLst>
              </p:cNvPr>
              <p:cNvSpPr/>
              <p:nvPr/>
            </p:nvSpPr>
            <p:spPr>
              <a:xfrm>
                <a:off x="7157150" y="4043700"/>
                <a:ext cx="156720" cy="551481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4164CC8B-D3D0-0BC1-504B-DD4FE922DA4D}"/>
                  </a:ext>
                </a:extLst>
              </p:cNvPr>
              <p:cNvSpPr/>
              <p:nvPr/>
            </p:nvSpPr>
            <p:spPr>
              <a:xfrm>
                <a:off x="7302118" y="4120670"/>
                <a:ext cx="156720" cy="47451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D1390938-674B-0679-1F77-6DEDD975B816}"/>
                  </a:ext>
                </a:extLst>
              </p:cNvPr>
              <p:cNvSpPr/>
              <p:nvPr/>
            </p:nvSpPr>
            <p:spPr>
              <a:xfrm>
                <a:off x="7592054" y="4265446"/>
                <a:ext cx="156720" cy="329733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CF623380-09E4-7614-605F-1B8554D26D49}"/>
                  </a:ext>
                </a:extLst>
              </p:cNvPr>
              <p:cNvSpPr/>
              <p:nvPr/>
            </p:nvSpPr>
            <p:spPr>
              <a:xfrm>
                <a:off x="7737022" y="4318593"/>
                <a:ext cx="156720" cy="2765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2953B4FA-5732-4987-D928-3B87BEE2A61C}"/>
                  </a:ext>
                </a:extLst>
              </p:cNvPr>
              <p:cNvSpPr/>
              <p:nvPr/>
            </p:nvSpPr>
            <p:spPr>
              <a:xfrm>
                <a:off x="8026958" y="4401061"/>
                <a:ext cx="156720" cy="19412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E6837C25-C282-9924-08A3-6D36CE4D3E03}"/>
                  </a:ext>
                </a:extLst>
              </p:cNvPr>
              <p:cNvSpPr/>
              <p:nvPr/>
            </p:nvSpPr>
            <p:spPr>
              <a:xfrm>
                <a:off x="8171926" y="4413889"/>
                <a:ext cx="156720" cy="1812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D90FB4D4-6171-8B70-D8E4-67C9634B3B6A}"/>
              </a:ext>
            </a:extLst>
          </p:cNvPr>
          <p:cNvGrpSpPr/>
          <p:nvPr/>
        </p:nvGrpSpPr>
        <p:grpSpPr>
          <a:xfrm>
            <a:off x="3980869" y="4595180"/>
            <a:ext cx="4651541" cy="96721"/>
            <a:chOff x="3980869" y="4595180"/>
            <a:chExt cx="4651541" cy="96721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ECF9287-B773-17E0-A831-06A9033C430A}"/>
                </a:ext>
              </a:extLst>
            </p:cNvPr>
            <p:cNvSpPr txBox="1"/>
            <p:nvPr/>
          </p:nvSpPr>
          <p:spPr>
            <a:xfrm>
              <a:off x="3980869" y="4595180"/>
              <a:ext cx="13204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0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A808ED9-5749-8088-6083-29DD315E0535}"/>
                </a:ext>
              </a:extLst>
            </p:cNvPr>
            <p:cNvSpPr txBox="1"/>
            <p:nvPr/>
          </p:nvSpPr>
          <p:spPr>
            <a:xfrm>
              <a:off x="4127986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</a:t>
              </a:r>
              <a:endParaRPr lang="ko-KR" altLang="en-US" sz="800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D85F965-0AAC-58E2-182B-4D764CC1F711}"/>
                </a:ext>
              </a:extLst>
            </p:cNvPr>
            <p:cNvSpPr txBox="1"/>
            <p:nvPr/>
          </p:nvSpPr>
          <p:spPr>
            <a:xfrm>
              <a:off x="4275577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</a:t>
              </a:r>
              <a:endParaRPr lang="ko-KR" altLang="en-US" sz="800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003BF12-E264-DEEE-97D4-DD015A9ADF06}"/>
                </a:ext>
              </a:extLst>
            </p:cNvPr>
            <p:cNvSpPr txBox="1"/>
            <p:nvPr/>
          </p:nvSpPr>
          <p:spPr>
            <a:xfrm>
              <a:off x="4414331" y="4595180"/>
              <a:ext cx="13204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3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41E0A34-A38D-0EFE-D51A-2CFF8ED46B41}"/>
                </a:ext>
              </a:extLst>
            </p:cNvPr>
            <p:cNvSpPr txBox="1"/>
            <p:nvPr/>
          </p:nvSpPr>
          <p:spPr>
            <a:xfrm>
              <a:off x="4579126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4</a:t>
              </a:r>
              <a:endParaRPr lang="ko-KR" altLang="en-US" sz="800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041A874-2BE8-3190-C6CB-B98B6348C84F}"/>
                </a:ext>
              </a:extLst>
            </p:cNvPr>
            <p:cNvSpPr txBox="1"/>
            <p:nvPr/>
          </p:nvSpPr>
          <p:spPr>
            <a:xfrm>
              <a:off x="4702415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5</a:t>
              </a:r>
              <a:endParaRPr lang="ko-KR" altLang="en-US" sz="80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0A5B3F9-08B8-1AF1-D62A-4E6FBC25F92E}"/>
                </a:ext>
              </a:extLst>
            </p:cNvPr>
            <p:cNvSpPr txBox="1"/>
            <p:nvPr/>
          </p:nvSpPr>
          <p:spPr>
            <a:xfrm>
              <a:off x="4838960" y="4595180"/>
              <a:ext cx="13204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6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F9461D78-02D3-EA94-A9FB-C677A87352C4}"/>
                </a:ext>
              </a:extLst>
            </p:cNvPr>
            <p:cNvSpPr txBox="1"/>
            <p:nvPr/>
          </p:nvSpPr>
          <p:spPr>
            <a:xfrm>
              <a:off x="4999335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7</a:t>
              </a:r>
              <a:endParaRPr lang="ko-KR" altLang="en-US" sz="800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51C09DF-DA4A-6B98-4EB1-F75E20A12068}"/>
                </a:ext>
              </a:extLst>
            </p:cNvPr>
            <p:cNvSpPr txBox="1"/>
            <p:nvPr/>
          </p:nvSpPr>
          <p:spPr>
            <a:xfrm>
              <a:off x="5111576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8</a:t>
              </a:r>
              <a:endParaRPr lang="ko-KR" altLang="en-US" sz="800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C9C4272-12F7-367B-89C2-8FEC335D28E5}"/>
                </a:ext>
              </a:extLst>
            </p:cNvPr>
            <p:cNvSpPr txBox="1"/>
            <p:nvPr/>
          </p:nvSpPr>
          <p:spPr>
            <a:xfrm>
              <a:off x="5281263" y="4595180"/>
              <a:ext cx="13204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9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C9C455B-6E23-1C6B-9141-B4DA4C509D98}"/>
                </a:ext>
              </a:extLst>
            </p:cNvPr>
            <p:cNvSpPr txBox="1"/>
            <p:nvPr/>
          </p:nvSpPr>
          <p:spPr>
            <a:xfrm>
              <a:off x="5408498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10</a:t>
              </a:r>
              <a:endParaRPr lang="ko-KR" altLang="en-US" sz="800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4EAD4D47-D32E-41D5-ECB9-17E5F3CC39D0}"/>
                </a:ext>
              </a:extLst>
            </p:cNvPr>
            <p:cNvSpPr txBox="1"/>
            <p:nvPr/>
          </p:nvSpPr>
          <p:spPr>
            <a:xfrm>
              <a:off x="5544475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11</a:t>
              </a:r>
              <a:endParaRPr lang="ko-KR" altLang="en-US" sz="800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1EB9A6B-DFF7-22D1-0E08-36BC4395CDED}"/>
                </a:ext>
              </a:extLst>
            </p:cNvPr>
            <p:cNvSpPr txBox="1"/>
            <p:nvPr/>
          </p:nvSpPr>
          <p:spPr>
            <a:xfrm>
              <a:off x="5700339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12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42617A6-2851-DD19-9340-F1F8CD5FD875}"/>
                </a:ext>
              </a:extLst>
            </p:cNvPr>
            <p:cNvSpPr txBox="1"/>
            <p:nvPr/>
          </p:nvSpPr>
          <p:spPr>
            <a:xfrm>
              <a:off x="5848626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13</a:t>
              </a:r>
              <a:endParaRPr lang="ko-KR" altLang="en-US" sz="800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87C872B-935A-DFA1-510B-7B3DCABA091B}"/>
                </a:ext>
              </a:extLst>
            </p:cNvPr>
            <p:cNvSpPr txBox="1"/>
            <p:nvPr/>
          </p:nvSpPr>
          <p:spPr>
            <a:xfrm>
              <a:off x="5980187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14</a:t>
              </a:r>
              <a:endParaRPr lang="ko-KR" altLang="en-US" sz="800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4BC8EF4-DCE9-7400-2535-904DAD92C7FA}"/>
                </a:ext>
              </a:extLst>
            </p:cNvPr>
            <p:cNvSpPr txBox="1"/>
            <p:nvPr/>
          </p:nvSpPr>
          <p:spPr>
            <a:xfrm>
              <a:off x="6133841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15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5BEE80A-FC58-5152-59A2-C7230BD09FC6}"/>
                </a:ext>
              </a:extLst>
            </p:cNvPr>
            <p:cNvSpPr txBox="1"/>
            <p:nvPr/>
          </p:nvSpPr>
          <p:spPr>
            <a:xfrm>
              <a:off x="6279918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16</a:t>
              </a:r>
              <a:endParaRPr lang="ko-KR" altLang="en-US" sz="800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E2095E27-4533-C16B-8E53-2D3EAFC5501E}"/>
                </a:ext>
              </a:extLst>
            </p:cNvPr>
            <p:cNvSpPr txBox="1"/>
            <p:nvPr/>
          </p:nvSpPr>
          <p:spPr>
            <a:xfrm>
              <a:off x="6418107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17</a:t>
              </a:r>
              <a:endParaRPr lang="ko-KR" altLang="en-US" sz="800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E20C8BE5-73D4-1A1A-7CE4-EAA84BC31CBF}"/>
                </a:ext>
              </a:extLst>
            </p:cNvPr>
            <p:cNvSpPr txBox="1"/>
            <p:nvPr/>
          </p:nvSpPr>
          <p:spPr>
            <a:xfrm>
              <a:off x="6558505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18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5EEA3AE-35F4-2B83-2CE0-4AD452997828}"/>
                </a:ext>
              </a:extLst>
            </p:cNvPr>
            <p:cNvSpPr txBox="1"/>
            <p:nvPr/>
          </p:nvSpPr>
          <p:spPr>
            <a:xfrm>
              <a:off x="6726676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19</a:t>
              </a:r>
              <a:endParaRPr lang="ko-KR" altLang="en-US" sz="800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BBD938F-9021-29AA-6978-FEFC758683FA}"/>
                </a:ext>
              </a:extLst>
            </p:cNvPr>
            <p:cNvSpPr txBox="1"/>
            <p:nvPr/>
          </p:nvSpPr>
          <p:spPr>
            <a:xfrm>
              <a:off x="6860118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20</a:t>
              </a:r>
              <a:endParaRPr lang="ko-KR" altLang="en-US" sz="800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6E0AE44B-8D68-44D9-1536-E35CACCDB05E}"/>
                </a:ext>
              </a:extLst>
            </p:cNvPr>
            <p:cNvSpPr txBox="1"/>
            <p:nvPr/>
          </p:nvSpPr>
          <p:spPr>
            <a:xfrm>
              <a:off x="7003053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21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E0423CCF-2D1B-B918-7385-47685D6496CE}"/>
                </a:ext>
              </a:extLst>
            </p:cNvPr>
            <p:cNvSpPr txBox="1"/>
            <p:nvPr/>
          </p:nvSpPr>
          <p:spPr>
            <a:xfrm>
              <a:off x="7164597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22</a:t>
              </a:r>
              <a:endParaRPr lang="ko-KR" altLang="en-US" sz="800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4A720B1-FA9D-1870-B2E8-2A746CF51A14}"/>
                </a:ext>
              </a:extLst>
            </p:cNvPr>
            <p:cNvSpPr txBox="1"/>
            <p:nvPr/>
          </p:nvSpPr>
          <p:spPr>
            <a:xfrm>
              <a:off x="7293946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23</a:t>
              </a:r>
              <a:endParaRPr lang="ko-KR" altLang="en-US" sz="800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C8B523E6-B3CB-89F9-4FF7-61C1ACB64A42}"/>
                </a:ext>
              </a:extLst>
            </p:cNvPr>
            <p:cNvSpPr txBox="1"/>
            <p:nvPr/>
          </p:nvSpPr>
          <p:spPr>
            <a:xfrm>
              <a:off x="7429926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24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6683724B-8682-A1D6-30FC-DE3F9790C217}"/>
                </a:ext>
              </a:extLst>
            </p:cNvPr>
            <p:cNvSpPr txBox="1"/>
            <p:nvPr/>
          </p:nvSpPr>
          <p:spPr>
            <a:xfrm>
              <a:off x="7584841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25</a:t>
              </a:r>
              <a:endParaRPr lang="ko-KR" altLang="en-US" sz="800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A34793E5-C325-DA87-A553-ADF7C672CB60}"/>
                </a:ext>
              </a:extLst>
            </p:cNvPr>
            <p:cNvSpPr txBox="1"/>
            <p:nvPr/>
          </p:nvSpPr>
          <p:spPr>
            <a:xfrm>
              <a:off x="7723030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26</a:t>
              </a:r>
              <a:endParaRPr lang="ko-KR" altLang="en-US" sz="800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51FDAE2-2AB6-AF36-2574-138162F8EE63}"/>
                </a:ext>
              </a:extLst>
            </p:cNvPr>
            <p:cNvSpPr txBox="1"/>
            <p:nvPr/>
          </p:nvSpPr>
          <p:spPr>
            <a:xfrm>
              <a:off x="7867847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27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7304B41F-2341-01A7-EB92-304219ECCF7A}"/>
                </a:ext>
              </a:extLst>
            </p:cNvPr>
            <p:cNvSpPr txBox="1"/>
            <p:nvPr/>
          </p:nvSpPr>
          <p:spPr>
            <a:xfrm>
              <a:off x="8022762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28</a:t>
              </a:r>
              <a:endParaRPr lang="ko-KR" altLang="en-US" sz="800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00047373-77AF-2521-A894-C05C5CC8F8EE}"/>
                </a:ext>
              </a:extLst>
            </p:cNvPr>
            <p:cNvSpPr txBox="1"/>
            <p:nvPr/>
          </p:nvSpPr>
          <p:spPr>
            <a:xfrm>
              <a:off x="8160951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29</a:t>
              </a:r>
              <a:endParaRPr lang="ko-KR" altLang="en-US" sz="800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C2E70517-CE13-4944-D0E4-604F0AC2BD0E}"/>
                </a:ext>
              </a:extLst>
            </p:cNvPr>
            <p:cNvSpPr txBox="1"/>
            <p:nvPr/>
          </p:nvSpPr>
          <p:spPr>
            <a:xfrm>
              <a:off x="8314606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30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95B57604-A01F-FF12-C467-3FDB9465EDAC}"/>
                </a:ext>
              </a:extLst>
            </p:cNvPr>
            <p:cNvSpPr txBox="1"/>
            <p:nvPr/>
          </p:nvSpPr>
          <p:spPr>
            <a:xfrm>
              <a:off x="8471731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31</a:t>
              </a:r>
              <a:endParaRPr lang="ko-KR" altLang="en-US" sz="800" dirty="0"/>
            </a:p>
          </p:txBody>
        </p:sp>
      </p:grpSp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169A9756-376F-6225-A2B0-89CC7F9A652A}"/>
              </a:ext>
            </a:extLst>
          </p:cNvPr>
          <p:cNvGrpSpPr/>
          <p:nvPr/>
        </p:nvGrpSpPr>
        <p:grpSpPr>
          <a:xfrm>
            <a:off x="3033596" y="5069863"/>
            <a:ext cx="6186036" cy="307777"/>
            <a:chOff x="3033596" y="5069863"/>
            <a:chExt cx="6186036" cy="307777"/>
          </a:xfrm>
        </p:grpSpPr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AC851AAE-2EDD-71EF-7909-7B298E5878A4}"/>
                </a:ext>
              </a:extLst>
            </p:cNvPr>
            <p:cNvSpPr txBox="1"/>
            <p:nvPr/>
          </p:nvSpPr>
          <p:spPr>
            <a:xfrm>
              <a:off x="3033596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0000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B2C41FB6-5386-A81A-93C3-FD7BF546576B}"/>
                </a:ext>
              </a:extLst>
            </p:cNvPr>
            <p:cNvSpPr txBox="1"/>
            <p:nvPr/>
          </p:nvSpPr>
          <p:spPr>
            <a:xfrm>
              <a:off x="3600493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0001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11D22BEA-7CBB-3DC3-8A46-CD8E57B019A8}"/>
                </a:ext>
              </a:extLst>
            </p:cNvPr>
            <p:cNvSpPr txBox="1"/>
            <p:nvPr/>
          </p:nvSpPr>
          <p:spPr>
            <a:xfrm>
              <a:off x="4167390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0010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B2A490C-7724-3BC6-526C-245BE7BCCB9A}"/>
                </a:ext>
              </a:extLst>
            </p:cNvPr>
            <p:cNvSpPr txBox="1"/>
            <p:nvPr/>
          </p:nvSpPr>
          <p:spPr>
            <a:xfrm>
              <a:off x="4734287" y="5069863"/>
              <a:ext cx="5370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0011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4F1E8CC7-601C-C653-D11C-B55B18207D7E}"/>
                </a:ext>
              </a:extLst>
            </p:cNvPr>
            <p:cNvSpPr txBox="1"/>
            <p:nvPr/>
          </p:nvSpPr>
          <p:spPr>
            <a:xfrm>
              <a:off x="5294515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0100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BF482435-1388-8AF7-B76F-5836F7D063C9}"/>
                </a:ext>
              </a:extLst>
            </p:cNvPr>
            <p:cNvSpPr txBox="1"/>
            <p:nvPr/>
          </p:nvSpPr>
          <p:spPr>
            <a:xfrm>
              <a:off x="5861412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0101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59B177B-B73E-E9D1-3CC0-D4DAD829628F}"/>
                </a:ext>
              </a:extLst>
            </p:cNvPr>
            <p:cNvSpPr txBox="1"/>
            <p:nvPr/>
          </p:nvSpPr>
          <p:spPr>
            <a:xfrm>
              <a:off x="6428309" y="5069863"/>
              <a:ext cx="5370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0110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39C0E2F5-B135-ECCA-7DD5-A6C4D4278498}"/>
                </a:ext>
              </a:extLst>
            </p:cNvPr>
            <p:cNvSpPr txBox="1"/>
            <p:nvPr/>
          </p:nvSpPr>
          <p:spPr>
            <a:xfrm>
              <a:off x="6988537" y="5069863"/>
              <a:ext cx="5304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0111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D44222B-DE9C-EA59-CDB2-7FD9B5E97488}"/>
                </a:ext>
              </a:extLst>
            </p:cNvPr>
            <p:cNvSpPr txBox="1"/>
            <p:nvPr/>
          </p:nvSpPr>
          <p:spPr>
            <a:xfrm>
              <a:off x="7542097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47CC6D3-F8A1-3B1A-42B5-1FC44051CA97}"/>
                </a:ext>
              </a:extLst>
            </p:cNvPr>
            <p:cNvSpPr txBox="1"/>
            <p:nvPr/>
          </p:nvSpPr>
          <p:spPr>
            <a:xfrm>
              <a:off x="8108994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7B11F8A6-D476-4E03-EB0E-6D497BB6F074}"/>
                </a:ext>
              </a:extLst>
            </p:cNvPr>
            <p:cNvSpPr txBox="1"/>
            <p:nvPr/>
          </p:nvSpPr>
          <p:spPr>
            <a:xfrm>
              <a:off x="8675893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1010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523F70F6-F6C7-0D9E-85BA-AC4E980A303E}"/>
              </a:ext>
            </a:extLst>
          </p:cNvPr>
          <p:cNvGrpSpPr/>
          <p:nvPr/>
        </p:nvGrpSpPr>
        <p:grpSpPr>
          <a:xfrm>
            <a:off x="3305466" y="4764257"/>
            <a:ext cx="5642297" cy="305606"/>
            <a:chOff x="3305466" y="4764257"/>
            <a:chExt cx="5642297" cy="305606"/>
          </a:xfrm>
        </p:grpSpPr>
        <p:cxnSp>
          <p:nvCxnSpPr>
            <p:cNvPr id="128" name="직선 화살표 연결선 127">
              <a:extLst>
                <a:ext uri="{FF2B5EF4-FFF2-40B4-BE49-F238E27FC236}">
                  <a16:creationId xmlns:a16="http://schemas.microsoft.com/office/drawing/2014/main" id="{B032AF7C-06F2-6F57-5EC5-D4C4E6125E86}"/>
                </a:ext>
              </a:extLst>
            </p:cNvPr>
            <p:cNvCxnSpPr>
              <a:cxnSpLocks/>
              <a:endCxn id="108" idx="0"/>
            </p:cNvCxnSpPr>
            <p:nvPr/>
          </p:nvCxnSpPr>
          <p:spPr>
            <a:xfrm flipH="1">
              <a:off x="3305466" y="4778859"/>
              <a:ext cx="675403" cy="291004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직선 화살표 연결선 130">
              <a:extLst>
                <a:ext uri="{FF2B5EF4-FFF2-40B4-BE49-F238E27FC236}">
                  <a16:creationId xmlns:a16="http://schemas.microsoft.com/office/drawing/2014/main" id="{FCC4BFD1-12AA-35FD-B334-E23134078086}"/>
                </a:ext>
              </a:extLst>
            </p:cNvPr>
            <p:cNvCxnSpPr>
              <a:cxnSpLocks/>
              <a:endCxn id="112" idx="0"/>
            </p:cNvCxnSpPr>
            <p:nvPr/>
          </p:nvCxnSpPr>
          <p:spPr>
            <a:xfrm flipH="1">
              <a:off x="3872363" y="4768726"/>
              <a:ext cx="592657" cy="301137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직선 화살표 연결선 131">
              <a:extLst>
                <a:ext uri="{FF2B5EF4-FFF2-40B4-BE49-F238E27FC236}">
                  <a16:creationId xmlns:a16="http://schemas.microsoft.com/office/drawing/2014/main" id="{39A282CF-9E18-68EB-949B-2B701C842EA6}"/>
                </a:ext>
              </a:extLst>
            </p:cNvPr>
            <p:cNvCxnSpPr>
              <a:cxnSpLocks/>
              <a:endCxn id="113" idx="0"/>
            </p:cNvCxnSpPr>
            <p:nvPr/>
          </p:nvCxnSpPr>
          <p:spPr>
            <a:xfrm flipH="1">
              <a:off x="4439260" y="4764257"/>
              <a:ext cx="453492" cy="305606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직선 화살표 연결선 132">
              <a:extLst>
                <a:ext uri="{FF2B5EF4-FFF2-40B4-BE49-F238E27FC236}">
                  <a16:creationId xmlns:a16="http://schemas.microsoft.com/office/drawing/2014/main" id="{C4607F48-E480-C996-6648-83F4016077A0}"/>
                </a:ext>
              </a:extLst>
            </p:cNvPr>
            <p:cNvCxnSpPr>
              <a:cxnSpLocks/>
              <a:endCxn id="114" idx="0"/>
            </p:cNvCxnSpPr>
            <p:nvPr/>
          </p:nvCxnSpPr>
          <p:spPr>
            <a:xfrm flipH="1">
              <a:off x="5002822" y="4788542"/>
              <a:ext cx="344465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직선 화살표 연결선 133">
              <a:extLst>
                <a:ext uri="{FF2B5EF4-FFF2-40B4-BE49-F238E27FC236}">
                  <a16:creationId xmlns:a16="http://schemas.microsoft.com/office/drawing/2014/main" id="{59CE66D2-1350-5C21-4CD7-FA4377453C7F}"/>
                </a:ext>
              </a:extLst>
            </p:cNvPr>
            <p:cNvCxnSpPr>
              <a:cxnSpLocks/>
              <a:endCxn id="115" idx="0"/>
            </p:cNvCxnSpPr>
            <p:nvPr/>
          </p:nvCxnSpPr>
          <p:spPr>
            <a:xfrm flipH="1">
              <a:off x="5566385" y="4788542"/>
              <a:ext cx="238618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직선 화살표 연결선 134">
              <a:extLst>
                <a:ext uri="{FF2B5EF4-FFF2-40B4-BE49-F238E27FC236}">
                  <a16:creationId xmlns:a16="http://schemas.microsoft.com/office/drawing/2014/main" id="{80D76406-7BFB-C48A-2B87-AEB4177995C3}"/>
                </a:ext>
              </a:extLst>
            </p:cNvPr>
            <p:cNvCxnSpPr>
              <a:cxnSpLocks/>
              <a:endCxn id="116" idx="0"/>
            </p:cNvCxnSpPr>
            <p:nvPr/>
          </p:nvCxnSpPr>
          <p:spPr>
            <a:xfrm flipH="1">
              <a:off x="6133282" y="4788542"/>
              <a:ext cx="116152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직선 화살표 연결선 135">
              <a:extLst>
                <a:ext uri="{FF2B5EF4-FFF2-40B4-BE49-F238E27FC236}">
                  <a16:creationId xmlns:a16="http://schemas.microsoft.com/office/drawing/2014/main" id="{7FBD278F-16B7-369A-63EE-2DBF917EA1AF}"/>
                </a:ext>
              </a:extLst>
            </p:cNvPr>
            <p:cNvCxnSpPr>
              <a:cxnSpLocks/>
              <a:endCxn id="117" idx="0"/>
            </p:cNvCxnSpPr>
            <p:nvPr/>
          </p:nvCxnSpPr>
          <p:spPr>
            <a:xfrm>
              <a:off x="6691848" y="4770813"/>
              <a:ext cx="4996" cy="299050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직선 화살표 연결선 136">
              <a:extLst>
                <a:ext uri="{FF2B5EF4-FFF2-40B4-BE49-F238E27FC236}">
                  <a16:creationId xmlns:a16="http://schemas.microsoft.com/office/drawing/2014/main" id="{5A0E29A3-A62B-7BB4-97E6-73EDCEA01555}"/>
                </a:ext>
              </a:extLst>
            </p:cNvPr>
            <p:cNvCxnSpPr>
              <a:cxnSpLocks/>
              <a:endCxn id="118" idx="0"/>
            </p:cNvCxnSpPr>
            <p:nvPr/>
          </p:nvCxnSpPr>
          <p:spPr>
            <a:xfrm>
              <a:off x="7140137" y="4788542"/>
              <a:ext cx="113601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직선 화살표 연결선 137">
              <a:extLst>
                <a:ext uri="{FF2B5EF4-FFF2-40B4-BE49-F238E27FC236}">
                  <a16:creationId xmlns:a16="http://schemas.microsoft.com/office/drawing/2014/main" id="{3B6115B8-CA70-EC3B-CE01-06429B7F61BD}"/>
                </a:ext>
              </a:extLst>
            </p:cNvPr>
            <p:cNvCxnSpPr>
              <a:cxnSpLocks/>
              <a:endCxn id="119" idx="0"/>
            </p:cNvCxnSpPr>
            <p:nvPr/>
          </p:nvCxnSpPr>
          <p:spPr>
            <a:xfrm>
              <a:off x="7577350" y="4788542"/>
              <a:ext cx="236617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직선 화살표 연결선 138">
              <a:extLst>
                <a:ext uri="{FF2B5EF4-FFF2-40B4-BE49-F238E27FC236}">
                  <a16:creationId xmlns:a16="http://schemas.microsoft.com/office/drawing/2014/main" id="{58DF56E7-8C67-8D04-A655-E4DFA24AA07D}"/>
                </a:ext>
              </a:extLst>
            </p:cNvPr>
            <p:cNvCxnSpPr>
              <a:cxnSpLocks/>
              <a:endCxn id="120" idx="0"/>
            </p:cNvCxnSpPr>
            <p:nvPr/>
          </p:nvCxnSpPr>
          <p:spPr>
            <a:xfrm>
              <a:off x="7999565" y="4778859"/>
              <a:ext cx="381299" cy="291004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직선 화살표 연결선 139">
              <a:extLst>
                <a:ext uri="{FF2B5EF4-FFF2-40B4-BE49-F238E27FC236}">
                  <a16:creationId xmlns:a16="http://schemas.microsoft.com/office/drawing/2014/main" id="{F95BD199-9BC0-175C-97CA-2D39115661B9}"/>
                </a:ext>
              </a:extLst>
            </p:cNvPr>
            <p:cNvCxnSpPr>
              <a:cxnSpLocks/>
              <a:endCxn id="121" idx="0"/>
            </p:cNvCxnSpPr>
            <p:nvPr/>
          </p:nvCxnSpPr>
          <p:spPr>
            <a:xfrm>
              <a:off x="8515713" y="4766148"/>
              <a:ext cx="432050" cy="303715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6" name="그룹 235">
            <a:extLst>
              <a:ext uri="{FF2B5EF4-FFF2-40B4-BE49-F238E27FC236}">
                <a16:creationId xmlns:a16="http://schemas.microsoft.com/office/drawing/2014/main" id="{B8341EB5-34D4-39F3-9E5A-673293C6E81A}"/>
              </a:ext>
            </a:extLst>
          </p:cNvPr>
          <p:cNvGrpSpPr/>
          <p:nvPr/>
        </p:nvGrpSpPr>
        <p:grpSpPr>
          <a:xfrm>
            <a:off x="4138220" y="3617244"/>
            <a:ext cx="4257034" cy="825967"/>
            <a:chOff x="4138220" y="3617244"/>
            <a:chExt cx="4257034" cy="825967"/>
          </a:xfrm>
        </p:grpSpPr>
        <p:cxnSp>
          <p:nvCxnSpPr>
            <p:cNvPr id="174" name="직선 화살표 연결선 173">
              <a:extLst>
                <a:ext uri="{FF2B5EF4-FFF2-40B4-BE49-F238E27FC236}">
                  <a16:creationId xmlns:a16="http://schemas.microsoft.com/office/drawing/2014/main" id="{1541343D-0E73-2D71-136B-025806DE2D0D}"/>
                </a:ext>
              </a:extLst>
            </p:cNvPr>
            <p:cNvCxnSpPr>
              <a:cxnSpLocks/>
              <a:stCxn id="48" idx="0"/>
            </p:cNvCxnSpPr>
            <p:nvPr/>
          </p:nvCxnSpPr>
          <p:spPr>
            <a:xfrm flipH="1" flipV="1">
              <a:off x="4138220" y="4320671"/>
              <a:ext cx="52962" cy="122540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화살표 연결선 174">
              <a:extLst>
                <a:ext uri="{FF2B5EF4-FFF2-40B4-BE49-F238E27FC236}">
                  <a16:creationId xmlns:a16="http://schemas.microsoft.com/office/drawing/2014/main" id="{B928CCC2-EFB2-E9A7-B168-59935B355E7C}"/>
                </a:ext>
              </a:extLst>
            </p:cNvPr>
            <p:cNvCxnSpPr>
              <a:cxnSpLocks/>
              <a:stCxn id="49" idx="0"/>
            </p:cNvCxnSpPr>
            <p:nvPr/>
          </p:nvCxnSpPr>
          <p:spPr>
            <a:xfrm flipV="1">
              <a:off x="4336150" y="4212856"/>
              <a:ext cx="102417" cy="201033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화살표 연결선 175">
              <a:extLst>
                <a:ext uri="{FF2B5EF4-FFF2-40B4-BE49-F238E27FC236}">
                  <a16:creationId xmlns:a16="http://schemas.microsoft.com/office/drawing/2014/main" id="{AC3A6575-1DF1-919F-F98B-CEB0BED8B2A4}"/>
                </a:ext>
              </a:extLst>
            </p:cNvPr>
            <p:cNvCxnSpPr>
              <a:cxnSpLocks/>
              <a:stCxn id="50" idx="0"/>
            </p:cNvCxnSpPr>
            <p:nvPr/>
          </p:nvCxnSpPr>
          <p:spPr>
            <a:xfrm flipH="1" flipV="1">
              <a:off x="4526447" y="4212856"/>
              <a:ext cx="99639" cy="125896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화살표 연결선 176">
              <a:extLst>
                <a:ext uri="{FF2B5EF4-FFF2-40B4-BE49-F238E27FC236}">
                  <a16:creationId xmlns:a16="http://schemas.microsoft.com/office/drawing/2014/main" id="{948F32A0-67D2-1201-C905-C88B11FBA496}"/>
                </a:ext>
              </a:extLst>
            </p:cNvPr>
            <p:cNvCxnSpPr>
              <a:cxnSpLocks/>
              <a:stCxn id="52" idx="0"/>
            </p:cNvCxnSpPr>
            <p:nvPr/>
          </p:nvCxnSpPr>
          <p:spPr>
            <a:xfrm flipH="1" flipV="1">
              <a:off x="4913277" y="4089400"/>
              <a:ext cx="147713" cy="82583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화살표 연결선 177">
              <a:extLst>
                <a:ext uri="{FF2B5EF4-FFF2-40B4-BE49-F238E27FC236}">
                  <a16:creationId xmlns:a16="http://schemas.microsoft.com/office/drawing/2014/main" id="{2EC83942-365E-0C25-08DE-4B750A1B5A74}"/>
                </a:ext>
              </a:extLst>
            </p:cNvPr>
            <p:cNvCxnSpPr>
              <a:cxnSpLocks/>
              <a:stCxn id="54" idx="0"/>
            </p:cNvCxnSpPr>
            <p:nvPr/>
          </p:nvCxnSpPr>
          <p:spPr>
            <a:xfrm flipH="1" flipV="1">
              <a:off x="5361722" y="3894138"/>
              <a:ext cx="134172" cy="96416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화살표 연결선 178">
              <a:extLst>
                <a:ext uri="{FF2B5EF4-FFF2-40B4-BE49-F238E27FC236}">
                  <a16:creationId xmlns:a16="http://schemas.microsoft.com/office/drawing/2014/main" id="{A41066F9-CE96-68CF-488F-2EB0A4157AED}"/>
                </a:ext>
              </a:extLst>
            </p:cNvPr>
            <p:cNvCxnSpPr>
              <a:cxnSpLocks/>
              <a:stCxn id="56" idx="0"/>
            </p:cNvCxnSpPr>
            <p:nvPr/>
          </p:nvCxnSpPr>
          <p:spPr>
            <a:xfrm flipH="1" flipV="1">
              <a:off x="5788939" y="3748521"/>
              <a:ext cx="141859" cy="75264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화살표 연결선 179">
              <a:extLst>
                <a:ext uri="{FF2B5EF4-FFF2-40B4-BE49-F238E27FC236}">
                  <a16:creationId xmlns:a16="http://schemas.microsoft.com/office/drawing/2014/main" id="{FBF4F143-14D9-3EB0-1421-16814AD502F0}"/>
                </a:ext>
              </a:extLst>
            </p:cNvPr>
            <p:cNvCxnSpPr>
              <a:cxnSpLocks/>
              <a:stCxn id="58" idx="0"/>
            </p:cNvCxnSpPr>
            <p:nvPr/>
          </p:nvCxnSpPr>
          <p:spPr>
            <a:xfrm flipH="1" flipV="1">
              <a:off x="6235447" y="3617244"/>
              <a:ext cx="130255" cy="132192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화살표 연결선 180">
              <a:extLst>
                <a:ext uri="{FF2B5EF4-FFF2-40B4-BE49-F238E27FC236}">
                  <a16:creationId xmlns:a16="http://schemas.microsoft.com/office/drawing/2014/main" id="{53C576B7-75A8-33E7-311B-FF4FD09DF8C1}"/>
                </a:ext>
              </a:extLst>
            </p:cNvPr>
            <p:cNvCxnSpPr>
              <a:cxnSpLocks/>
              <a:stCxn id="51" idx="0"/>
            </p:cNvCxnSpPr>
            <p:nvPr/>
          </p:nvCxnSpPr>
          <p:spPr>
            <a:xfrm flipV="1">
              <a:off x="4771054" y="4089400"/>
              <a:ext cx="106184" cy="188875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화살표 연결선 181">
              <a:extLst>
                <a:ext uri="{FF2B5EF4-FFF2-40B4-BE49-F238E27FC236}">
                  <a16:creationId xmlns:a16="http://schemas.microsoft.com/office/drawing/2014/main" id="{2984CADB-2977-2CF7-E662-C549F3ACE2A9}"/>
                </a:ext>
              </a:extLst>
            </p:cNvPr>
            <p:cNvCxnSpPr>
              <a:cxnSpLocks/>
              <a:stCxn id="53" idx="0"/>
            </p:cNvCxnSpPr>
            <p:nvPr/>
          </p:nvCxnSpPr>
          <p:spPr>
            <a:xfrm flipV="1">
              <a:off x="5205958" y="3906642"/>
              <a:ext cx="138545" cy="201199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화살표 연결선 182">
              <a:extLst>
                <a:ext uri="{FF2B5EF4-FFF2-40B4-BE49-F238E27FC236}">
                  <a16:creationId xmlns:a16="http://schemas.microsoft.com/office/drawing/2014/main" id="{AB35A00F-8D3B-579E-5A69-49AACACF6BCD}"/>
                </a:ext>
              </a:extLst>
            </p:cNvPr>
            <p:cNvCxnSpPr>
              <a:cxnSpLocks/>
              <a:stCxn id="55" idx="0"/>
            </p:cNvCxnSpPr>
            <p:nvPr/>
          </p:nvCxnSpPr>
          <p:spPr>
            <a:xfrm flipV="1">
              <a:off x="5640862" y="3748521"/>
              <a:ext cx="122187" cy="179724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화살표 연결선 183">
              <a:extLst>
                <a:ext uri="{FF2B5EF4-FFF2-40B4-BE49-F238E27FC236}">
                  <a16:creationId xmlns:a16="http://schemas.microsoft.com/office/drawing/2014/main" id="{844D9646-4D50-A316-E461-0B012FA3E6EC}"/>
                </a:ext>
              </a:extLst>
            </p:cNvPr>
            <p:cNvCxnSpPr>
              <a:cxnSpLocks/>
              <a:stCxn id="57" idx="0"/>
            </p:cNvCxnSpPr>
            <p:nvPr/>
          </p:nvCxnSpPr>
          <p:spPr>
            <a:xfrm flipV="1">
              <a:off x="6075766" y="3617244"/>
              <a:ext cx="142749" cy="175386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화살표 연결선 184">
              <a:extLst>
                <a:ext uri="{FF2B5EF4-FFF2-40B4-BE49-F238E27FC236}">
                  <a16:creationId xmlns:a16="http://schemas.microsoft.com/office/drawing/2014/main" id="{D4C7EB04-B2F4-7E78-2D21-7001044F2089}"/>
                </a:ext>
              </a:extLst>
            </p:cNvPr>
            <p:cNvCxnSpPr>
              <a:cxnSpLocks/>
              <a:stCxn id="59" idx="0"/>
            </p:cNvCxnSpPr>
            <p:nvPr/>
          </p:nvCxnSpPr>
          <p:spPr>
            <a:xfrm flipV="1">
              <a:off x="6510670" y="3635375"/>
              <a:ext cx="144968" cy="131598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화살표 연결선 185">
              <a:extLst>
                <a:ext uri="{FF2B5EF4-FFF2-40B4-BE49-F238E27FC236}">
                  <a16:creationId xmlns:a16="http://schemas.microsoft.com/office/drawing/2014/main" id="{61EC33D0-F0D5-0916-D921-6ABC94E70B9E}"/>
                </a:ext>
              </a:extLst>
            </p:cNvPr>
            <p:cNvCxnSpPr>
              <a:cxnSpLocks/>
              <a:stCxn id="60" idx="0"/>
            </p:cNvCxnSpPr>
            <p:nvPr/>
          </p:nvCxnSpPr>
          <p:spPr>
            <a:xfrm flipH="1" flipV="1">
              <a:off x="6674411" y="3652838"/>
              <a:ext cx="126195" cy="211266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화살표 연결선 186">
              <a:extLst>
                <a:ext uri="{FF2B5EF4-FFF2-40B4-BE49-F238E27FC236}">
                  <a16:creationId xmlns:a16="http://schemas.microsoft.com/office/drawing/2014/main" id="{CF3E0635-0AFA-D72C-3039-3006A53D4882}"/>
                </a:ext>
              </a:extLst>
            </p:cNvPr>
            <p:cNvCxnSpPr>
              <a:cxnSpLocks/>
              <a:stCxn id="61" idx="0"/>
            </p:cNvCxnSpPr>
            <p:nvPr/>
          </p:nvCxnSpPr>
          <p:spPr>
            <a:xfrm flipV="1">
              <a:off x="6945574" y="3783054"/>
              <a:ext cx="171189" cy="125032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화살표 연결선 187">
              <a:extLst>
                <a:ext uri="{FF2B5EF4-FFF2-40B4-BE49-F238E27FC236}">
                  <a16:creationId xmlns:a16="http://schemas.microsoft.com/office/drawing/2014/main" id="{9DAD3ED7-CCB7-7B2B-252A-43870A8A4131}"/>
                </a:ext>
              </a:extLst>
            </p:cNvPr>
            <p:cNvCxnSpPr>
              <a:cxnSpLocks/>
              <a:stCxn id="62" idx="0"/>
            </p:cNvCxnSpPr>
            <p:nvPr/>
          </p:nvCxnSpPr>
          <p:spPr>
            <a:xfrm flipH="1" flipV="1">
              <a:off x="7125892" y="3792630"/>
              <a:ext cx="109618" cy="251070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화살표 연결선 188">
              <a:extLst>
                <a:ext uri="{FF2B5EF4-FFF2-40B4-BE49-F238E27FC236}">
                  <a16:creationId xmlns:a16="http://schemas.microsoft.com/office/drawing/2014/main" id="{9F4EE49A-17AD-D7A8-B166-5A2B2E9DE40A}"/>
                </a:ext>
              </a:extLst>
            </p:cNvPr>
            <p:cNvCxnSpPr>
              <a:cxnSpLocks/>
              <a:stCxn id="63" idx="0"/>
            </p:cNvCxnSpPr>
            <p:nvPr/>
          </p:nvCxnSpPr>
          <p:spPr>
            <a:xfrm flipV="1">
              <a:off x="7380478" y="4024097"/>
              <a:ext cx="138461" cy="96573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화살표 연결선 189">
              <a:extLst>
                <a:ext uri="{FF2B5EF4-FFF2-40B4-BE49-F238E27FC236}">
                  <a16:creationId xmlns:a16="http://schemas.microsoft.com/office/drawing/2014/main" id="{C8F29CE5-8DA5-6E5E-E2DC-10E611818545}"/>
                </a:ext>
              </a:extLst>
            </p:cNvPr>
            <p:cNvCxnSpPr>
              <a:cxnSpLocks/>
              <a:stCxn id="64" idx="0"/>
            </p:cNvCxnSpPr>
            <p:nvPr/>
          </p:nvCxnSpPr>
          <p:spPr>
            <a:xfrm flipH="1" flipV="1">
              <a:off x="7536099" y="4024097"/>
              <a:ext cx="134315" cy="241349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화살표 연결선 190">
              <a:extLst>
                <a:ext uri="{FF2B5EF4-FFF2-40B4-BE49-F238E27FC236}">
                  <a16:creationId xmlns:a16="http://schemas.microsoft.com/office/drawing/2014/main" id="{D5ACC35E-48EC-4437-373B-CB9948D538B3}"/>
                </a:ext>
              </a:extLst>
            </p:cNvPr>
            <p:cNvCxnSpPr>
              <a:cxnSpLocks/>
              <a:stCxn id="65" idx="0"/>
            </p:cNvCxnSpPr>
            <p:nvPr/>
          </p:nvCxnSpPr>
          <p:spPr>
            <a:xfrm flipV="1">
              <a:off x="7815382" y="4209483"/>
              <a:ext cx="144968" cy="109110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화살표 연결선 191">
              <a:extLst>
                <a:ext uri="{FF2B5EF4-FFF2-40B4-BE49-F238E27FC236}">
                  <a16:creationId xmlns:a16="http://schemas.microsoft.com/office/drawing/2014/main" id="{5C65F8F6-21FB-57EF-B90D-E056EDC71E10}"/>
                </a:ext>
              </a:extLst>
            </p:cNvPr>
            <p:cNvCxnSpPr>
              <a:cxnSpLocks/>
              <a:stCxn id="66" idx="0"/>
            </p:cNvCxnSpPr>
            <p:nvPr/>
          </p:nvCxnSpPr>
          <p:spPr>
            <a:xfrm flipH="1" flipV="1">
              <a:off x="7985328" y="4209481"/>
              <a:ext cx="119990" cy="191580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화살표 연결선 192">
              <a:extLst>
                <a:ext uri="{FF2B5EF4-FFF2-40B4-BE49-F238E27FC236}">
                  <a16:creationId xmlns:a16="http://schemas.microsoft.com/office/drawing/2014/main" id="{208B5845-6B1F-7C5E-3FEF-5464F385A6CD}"/>
                </a:ext>
              </a:extLst>
            </p:cNvPr>
            <p:cNvCxnSpPr>
              <a:cxnSpLocks/>
              <a:stCxn id="67" idx="0"/>
            </p:cNvCxnSpPr>
            <p:nvPr/>
          </p:nvCxnSpPr>
          <p:spPr>
            <a:xfrm flipV="1">
              <a:off x="8250286" y="4305271"/>
              <a:ext cx="144968" cy="108618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2" name="그림 241">
            <a:extLst>
              <a:ext uri="{FF2B5EF4-FFF2-40B4-BE49-F238E27FC236}">
                <a16:creationId xmlns:a16="http://schemas.microsoft.com/office/drawing/2014/main" id="{06A7A0C8-0B9C-1439-CD04-F65A5DA2C948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348817" y="3330637"/>
            <a:ext cx="2880000" cy="2880000"/>
          </a:xfrm>
          <a:prstGeom prst="rect">
            <a:avLst/>
          </a:prstGeom>
        </p:spPr>
      </p:pic>
      <p:sp>
        <p:nvSpPr>
          <p:cNvPr id="243" name="TextBox 242">
            <a:extLst>
              <a:ext uri="{FF2B5EF4-FFF2-40B4-BE49-F238E27FC236}">
                <a16:creationId xmlns:a16="http://schemas.microsoft.com/office/drawing/2014/main" id="{0BD8E141-BA3E-3ACC-67AD-99D23747E70F}"/>
              </a:ext>
            </a:extLst>
          </p:cNvPr>
          <p:cNvSpPr txBox="1"/>
          <p:nvPr/>
        </p:nvSpPr>
        <p:spPr>
          <a:xfrm>
            <a:off x="4891319" y="6210637"/>
            <a:ext cx="1794995" cy="2824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Histogram of activation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4" name="자유형: 도형 243">
            <a:extLst>
              <a:ext uri="{FF2B5EF4-FFF2-40B4-BE49-F238E27FC236}">
                <a16:creationId xmlns:a16="http://schemas.microsoft.com/office/drawing/2014/main" id="{CC42F5A1-6F29-062A-C777-B08A13C8F311}"/>
              </a:ext>
            </a:extLst>
          </p:cNvPr>
          <p:cNvSpPr/>
          <p:nvPr/>
        </p:nvSpPr>
        <p:spPr>
          <a:xfrm>
            <a:off x="3718079" y="3752640"/>
            <a:ext cx="5255084" cy="867907"/>
          </a:xfrm>
          <a:custGeom>
            <a:avLst/>
            <a:gdLst>
              <a:gd name="connsiteX0" fmla="*/ 0 w 8402320"/>
              <a:gd name="connsiteY0" fmla="*/ 1595196 h 1595196"/>
              <a:gd name="connsiteX1" fmla="*/ 1127760 w 8402320"/>
              <a:gd name="connsiteY1" fmla="*/ 1259916 h 1595196"/>
              <a:gd name="connsiteX2" fmla="*/ 4262120 w 8402320"/>
              <a:gd name="connsiteY2" fmla="*/ 76 h 1595196"/>
              <a:gd name="connsiteX3" fmla="*/ 7162800 w 8402320"/>
              <a:gd name="connsiteY3" fmla="*/ 1320876 h 1595196"/>
              <a:gd name="connsiteX4" fmla="*/ 8402320 w 8402320"/>
              <a:gd name="connsiteY4" fmla="*/ 1488516 h 159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02320" h="1595196">
                <a:moveTo>
                  <a:pt x="0" y="1595196"/>
                </a:moveTo>
                <a:cubicBezTo>
                  <a:pt x="208703" y="1560482"/>
                  <a:pt x="417407" y="1525769"/>
                  <a:pt x="1127760" y="1259916"/>
                </a:cubicBezTo>
                <a:cubicBezTo>
                  <a:pt x="1838113" y="994063"/>
                  <a:pt x="3256280" y="-10084"/>
                  <a:pt x="4262120" y="76"/>
                </a:cubicBezTo>
                <a:cubicBezTo>
                  <a:pt x="5267960" y="10236"/>
                  <a:pt x="6472767" y="1072803"/>
                  <a:pt x="7162800" y="1320876"/>
                </a:cubicBezTo>
                <a:cubicBezTo>
                  <a:pt x="7852833" y="1568949"/>
                  <a:pt x="8037407" y="1493596"/>
                  <a:pt x="8402320" y="1488516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7" name="자유형: 도형 236">
            <a:extLst>
              <a:ext uri="{FF2B5EF4-FFF2-40B4-BE49-F238E27FC236}">
                <a16:creationId xmlns:a16="http://schemas.microsoft.com/office/drawing/2014/main" id="{95BBFD8E-3D76-3ABB-A4AB-011327798B08}"/>
              </a:ext>
            </a:extLst>
          </p:cNvPr>
          <p:cNvSpPr/>
          <p:nvPr/>
        </p:nvSpPr>
        <p:spPr>
          <a:xfrm>
            <a:off x="3973929" y="3729328"/>
            <a:ext cx="4601111" cy="788365"/>
          </a:xfrm>
          <a:custGeom>
            <a:avLst/>
            <a:gdLst>
              <a:gd name="connsiteX0" fmla="*/ 0 w 8402320"/>
              <a:gd name="connsiteY0" fmla="*/ 1595196 h 1595196"/>
              <a:gd name="connsiteX1" fmla="*/ 1127760 w 8402320"/>
              <a:gd name="connsiteY1" fmla="*/ 1259916 h 1595196"/>
              <a:gd name="connsiteX2" fmla="*/ 4262120 w 8402320"/>
              <a:gd name="connsiteY2" fmla="*/ 76 h 1595196"/>
              <a:gd name="connsiteX3" fmla="*/ 7162800 w 8402320"/>
              <a:gd name="connsiteY3" fmla="*/ 1320876 h 1595196"/>
              <a:gd name="connsiteX4" fmla="*/ 8402320 w 8402320"/>
              <a:gd name="connsiteY4" fmla="*/ 1488516 h 159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02320" h="1595196">
                <a:moveTo>
                  <a:pt x="0" y="1595196"/>
                </a:moveTo>
                <a:cubicBezTo>
                  <a:pt x="208703" y="1560482"/>
                  <a:pt x="417407" y="1525769"/>
                  <a:pt x="1127760" y="1259916"/>
                </a:cubicBezTo>
                <a:cubicBezTo>
                  <a:pt x="1838113" y="994063"/>
                  <a:pt x="3256280" y="-10084"/>
                  <a:pt x="4262120" y="76"/>
                </a:cubicBezTo>
                <a:cubicBezTo>
                  <a:pt x="5267960" y="10236"/>
                  <a:pt x="6472767" y="1072803"/>
                  <a:pt x="7162800" y="1320876"/>
                </a:cubicBezTo>
                <a:cubicBezTo>
                  <a:pt x="7852833" y="1568949"/>
                  <a:pt x="8037407" y="1493596"/>
                  <a:pt x="8402320" y="1488516"/>
                </a:cubicBezTo>
              </a:path>
            </a:pathLst>
          </a:cu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129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24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85185E-6 L -0.34518 -0.38472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266" y="-1923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/>
      <p:bldP spid="244" grpId="0" animBg="1"/>
      <p:bldP spid="244" grpId="1" animBg="1"/>
      <p:bldP spid="237" grpId="0" animBg="1"/>
      <p:bldP spid="237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Quantization?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D061EC69-4374-F055-05B9-AF3429EAE58F}"/>
              </a:ext>
            </a:extLst>
          </p:cNvPr>
          <p:cNvGrpSpPr/>
          <p:nvPr/>
        </p:nvGrpSpPr>
        <p:grpSpPr>
          <a:xfrm>
            <a:off x="3276379" y="2060837"/>
            <a:ext cx="5943485" cy="2745324"/>
            <a:chOff x="3276379" y="2060837"/>
            <a:chExt cx="5943485" cy="274532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B4D0F244-2DCB-5669-B250-6AB57E35F4CE}"/>
                </a:ext>
              </a:extLst>
            </p:cNvPr>
            <p:cNvCxnSpPr/>
            <p:nvPr/>
          </p:nvCxnSpPr>
          <p:spPr>
            <a:xfrm>
              <a:off x="3426896" y="4595182"/>
              <a:ext cx="573264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08D610F3-6194-9069-C1EA-954634B7A986}"/>
                </a:ext>
              </a:extLst>
            </p:cNvPr>
            <p:cNvCxnSpPr/>
            <p:nvPr/>
          </p:nvCxnSpPr>
          <p:spPr>
            <a:xfrm flipV="1">
              <a:off x="3559787" y="2132141"/>
              <a:ext cx="0" cy="256566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8E7C960-4747-2002-0B01-AEA551C6527A}"/>
                </a:ext>
              </a:extLst>
            </p:cNvPr>
            <p:cNvSpPr txBox="1"/>
            <p:nvPr/>
          </p:nvSpPr>
          <p:spPr>
            <a:xfrm rot="16200000">
              <a:off x="3142047" y="2195169"/>
              <a:ext cx="5148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count</a:t>
              </a:r>
              <a:endParaRPr lang="ko-KR" altLang="en-US" sz="10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062F34A-A3E8-2B27-5697-761DE5A64C67}"/>
                </a:ext>
              </a:extLst>
            </p:cNvPr>
            <p:cNvSpPr txBox="1"/>
            <p:nvPr/>
          </p:nvSpPr>
          <p:spPr>
            <a:xfrm>
              <a:off x="8793144" y="4590717"/>
              <a:ext cx="42672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value</a:t>
              </a:r>
              <a:endParaRPr lang="ko-KR" altLang="en-US" dirty="0"/>
            </a:p>
          </p:txBody>
        </p:sp>
      </p:grpSp>
      <p:grpSp>
        <p:nvGrpSpPr>
          <p:cNvPr id="258" name="그룹 257">
            <a:extLst>
              <a:ext uri="{FF2B5EF4-FFF2-40B4-BE49-F238E27FC236}">
                <a16:creationId xmlns:a16="http://schemas.microsoft.com/office/drawing/2014/main" id="{7FF0235B-4227-A64C-8B96-E480C16F4C54}"/>
              </a:ext>
            </a:extLst>
          </p:cNvPr>
          <p:cNvGrpSpPr/>
          <p:nvPr/>
        </p:nvGrpSpPr>
        <p:grpSpPr>
          <a:xfrm>
            <a:off x="3967854" y="3766974"/>
            <a:ext cx="4505760" cy="828208"/>
            <a:chOff x="3967854" y="3766974"/>
            <a:chExt cx="4505760" cy="82820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233FFDC-F687-36EF-5C1F-279776A58C15}"/>
                </a:ext>
              </a:extLst>
            </p:cNvPr>
            <p:cNvSpPr/>
            <p:nvPr/>
          </p:nvSpPr>
          <p:spPr>
            <a:xfrm>
              <a:off x="3967854" y="4465577"/>
              <a:ext cx="156720" cy="12960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D9D9840-12B6-8662-7610-34B958446E9E}"/>
                </a:ext>
              </a:extLst>
            </p:cNvPr>
            <p:cNvSpPr/>
            <p:nvPr/>
          </p:nvSpPr>
          <p:spPr>
            <a:xfrm>
              <a:off x="4402758" y="4386399"/>
              <a:ext cx="156720" cy="20878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126BFC4-7AC1-E5EC-CAB5-6170B38EAFD8}"/>
                </a:ext>
              </a:extLst>
            </p:cNvPr>
            <p:cNvSpPr/>
            <p:nvPr/>
          </p:nvSpPr>
          <p:spPr>
            <a:xfrm>
              <a:off x="4837662" y="4232460"/>
              <a:ext cx="156720" cy="362722"/>
            </a:xfrm>
            <a:prstGeom prst="rect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BA75D3C-4957-296A-C53C-89ABF870D9C4}"/>
                </a:ext>
              </a:extLst>
            </p:cNvPr>
            <p:cNvSpPr/>
            <p:nvPr/>
          </p:nvSpPr>
          <p:spPr>
            <a:xfrm>
              <a:off x="5272566" y="4043700"/>
              <a:ext cx="156720" cy="551481"/>
            </a:xfrm>
            <a:prstGeom prst="rect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91E463B-208B-59BE-5852-DC8A4F98838E}"/>
                </a:ext>
              </a:extLst>
            </p:cNvPr>
            <p:cNvSpPr/>
            <p:nvPr/>
          </p:nvSpPr>
          <p:spPr>
            <a:xfrm>
              <a:off x="5707470" y="3864104"/>
              <a:ext cx="156720" cy="731077"/>
            </a:xfrm>
            <a:prstGeom prst="rect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343E29D-16DD-B813-BD46-2039CF6EF5FB}"/>
                </a:ext>
              </a:extLst>
            </p:cNvPr>
            <p:cNvSpPr/>
            <p:nvPr/>
          </p:nvSpPr>
          <p:spPr>
            <a:xfrm>
              <a:off x="6142374" y="3766974"/>
              <a:ext cx="156720" cy="828207"/>
            </a:xfrm>
            <a:prstGeom prst="rect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D812595-D2DB-AE0F-7E1D-C9684A2471C8}"/>
                </a:ext>
              </a:extLst>
            </p:cNvPr>
            <p:cNvSpPr/>
            <p:nvPr/>
          </p:nvSpPr>
          <p:spPr>
            <a:xfrm>
              <a:off x="6577278" y="3792630"/>
              <a:ext cx="156720" cy="802550"/>
            </a:xfrm>
            <a:prstGeom prst="rect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D35DCE51-FA5C-04FC-6310-0EFB656B597B}"/>
                </a:ext>
              </a:extLst>
            </p:cNvPr>
            <p:cNvSpPr/>
            <p:nvPr/>
          </p:nvSpPr>
          <p:spPr>
            <a:xfrm>
              <a:off x="7012182" y="3966730"/>
              <a:ext cx="156720" cy="628451"/>
            </a:xfrm>
            <a:prstGeom prst="rect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AEFD8BAC-46FE-C480-C672-4A8C48CEE9AA}"/>
                </a:ext>
              </a:extLst>
            </p:cNvPr>
            <p:cNvSpPr/>
            <p:nvPr/>
          </p:nvSpPr>
          <p:spPr>
            <a:xfrm>
              <a:off x="7447086" y="4197640"/>
              <a:ext cx="156720" cy="397540"/>
            </a:xfrm>
            <a:prstGeom prst="rect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93C95C50-18C1-08A6-AF4B-41CDB3A0D758}"/>
                </a:ext>
              </a:extLst>
            </p:cNvPr>
            <p:cNvSpPr/>
            <p:nvPr/>
          </p:nvSpPr>
          <p:spPr>
            <a:xfrm>
              <a:off x="7881990" y="4362950"/>
              <a:ext cx="156720" cy="232230"/>
            </a:xfrm>
            <a:prstGeom prst="rect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35B4E3A1-2917-0D00-B8EE-9A010C02F3BB}"/>
                </a:ext>
              </a:extLst>
            </p:cNvPr>
            <p:cNvSpPr/>
            <p:nvPr/>
          </p:nvSpPr>
          <p:spPr>
            <a:xfrm>
              <a:off x="8316894" y="4443211"/>
              <a:ext cx="156720" cy="151970"/>
            </a:xfrm>
            <a:prstGeom prst="rect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8" name="그룹 177">
            <a:extLst>
              <a:ext uri="{FF2B5EF4-FFF2-40B4-BE49-F238E27FC236}">
                <a16:creationId xmlns:a16="http://schemas.microsoft.com/office/drawing/2014/main" id="{71FDDD51-FBDC-32D1-0A86-D69C3DEEAA56}"/>
              </a:ext>
            </a:extLst>
          </p:cNvPr>
          <p:cNvGrpSpPr/>
          <p:nvPr/>
        </p:nvGrpSpPr>
        <p:grpSpPr>
          <a:xfrm>
            <a:off x="4112822" y="3749436"/>
            <a:ext cx="4215824" cy="845746"/>
            <a:chOff x="4112822" y="3749436"/>
            <a:chExt cx="4215824" cy="845746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1E603637-A069-E44E-AC1D-EF55B1AF33DA}"/>
                </a:ext>
              </a:extLst>
            </p:cNvPr>
            <p:cNvSpPr/>
            <p:nvPr/>
          </p:nvSpPr>
          <p:spPr>
            <a:xfrm>
              <a:off x="6287342" y="3749436"/>
              <a:ext cx="156720" cy="8457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2EEEA84E-B4A6-CC6F-9643-E37CFB6D9D3D}"/>
                </a:ext>
              </a:extLst>
            </p:cNvPr>
            <p:cNvSpPr/>
            <p:nvPr/>
          </p:nvSpPr>
          <p:spPr>
            <a:xfrm>
              <a:off x="4112822" y="4443211"/>
              <a:ext cx="156720" cy="15197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599630DE-AFC4-4769-6A31-7F3A19682E7B}"/>
                </a:ext>
              </a:extLst>
            </p:cNvPr>
            <p:cNvSpPr/>
            <p:nvPr/>
          </p:nvSpPr>
          <p:spPr>
            <a:xfrm>
              <a:off x="4257790" y="4413889"/>
              <a:ext cx="156720" cy="18129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E6F3B8E7-E867-A52B-0359-08BA35E6FDE6}"/>
                </a:ext>
              </a:extLst>
            </p:cNvPr>
            <p:cNvSpPr/>
            <p:nvPr/>
          </p:nvSpPr>
          <p:spPr>
            <a:xfrm>
              <a:off x="4547726" y="4338752"/>
              <a:ext cx="156720" cy="25643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196DD181-D0DF-4F0C-DDAF-C4B902E53EBD}"/>
                </a:ext>
              </a:extLst>
            </p:cNvPr>
            <p:cNvSpPr/>
            <p:nvPr/>
          </p:nvSpPr>
          <p:spPr>
            <a:xfrm>
              <a:off x="4692694" y="4278275"/>
              <a:ext cx="156720" cy="31690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B9086432-C9C1-5A40-C7CC-15F6BD2CE760}"/>
                </a:ext>
              </a:extLst>
            </p:cNvPr>
            <p:cNvSpPr/>
            <p:nvPr/>
          </p:nvSpPr>
          <p:spPr>
            <a:xfrm>
              <a:off x="4982630" y="4171983"/>
              <a:ext cx="156720" cy="42319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44885C39-F304-C7A2-AF5F-F9E1DE0F5E4E}"/>
                </a:ext>
              </a:extLst>
            </p:cNvPr>
            <p:cNvSpPr/>
            <p:nvPr/>
          </p:nvSpPr>
          <p:spPr>
            <a:xfrm>
              <a:off x="5127598" y="4107841"/>
              <a:ext cx="156720" cy="48734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D9C1C1E1-E436-3D20-B87B-562573151DC0}"/>
                </a:ext>
              </a:extLst>
            </p:cNvPr>
            <p:cNvSpPr/>
            <p:nvPr/>
          </p:nvSpPr>
          <p:spPr>
            <a:xfrm>
              <a:off x="5417534" y="3990554"/>
              <a:ext cx="156720" cy="60462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EC8E1B0A-EDBA-E5A7-3E69-D41380DE2471}"/>
                </a:ext>
              </a:extLst>
            </p:cNvPr>
            <p:cNvSpPr/>
            <p:nvPr/>
          </p:nvSpPr>
          <p:spPr>
            <a:xfrm>
              <a:off x="5562502" y="3928245"/>
              <a:ext cx="156720" cy="66693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202A0959-1F38-A20B-7F57-BE29BC919014}"/>
                </a:ext>
              </a:extLst>
            </p:cNvPr>
            <p:cNvSpPr/>
            <p:nvPr/>
          </p:nvSpPr>
          <p:spPr>
            <a:xfrm>
              <a:off x="5852438" y="3823785"/>
              <a:ext cx="156720" cy="77139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D3AFC73A-0841-7C99-41F9-F2D0BB968D04}"/>
                </a:ext>
              </a:extLst>
            </p:cNvPr>
            <p:cNvSpPr/>
            <p:nvPr/>
          </p:nvSpPr>
          <p:spPr>
            <a:xfrm>
              <a:off x="5997406" y="3792630"/>
              <a:ext cx="156720" cy="80255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46CF85B2-7D27-D95C-B873-B6222726A1F8}"/>
                </a:ext>
              </a:extLst>
            </p:cNvPr>
            <p:cNvSpPr/>
            <p:nvPr/>
          </p:nvSpPr>
          <p:spPr>
            <a:xfrm>
              <a:off x="6432310" y="3766973"/>
              <a:ext cx="156720" cy="82820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33059946-960F-76CF-2C0D-462F161D5E89}"/>
                </a:ext>
              </a:extLst>
            </p:cNvPr>
            <p:cNvSpPr/>
            <p:nvPr/>
          </p:nvSpPr>
          <p:spPr>
            <a:xfrm>
              <a:off x="6722246" y="3864104"/>
              <a:ext cx="156720" cy="73107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C64F5A66-4EB3-F46A-768F-C98A43DBBB9B}"/>
                </a:ext>
              </a:extLst>
            </p:cNvPr>
            <p:cNvSpPr/>
            <p:nvPr/>
          </p:nvSpPr>
          <p:spPr>
            <a:xfrm>
              <a:off x="6867214" y="3908086"/>
              <a:ext cx="156720" cy="687094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36397315-52D1-AC37-ABB7-06F90158462C}"/>
                </a:ext>
              </a:extLst>
            </p:cNvPr>
            <p:cNvSpPr/>
            <p:nvPr/>
          </p:nvSpPr>
          <p:spPr>
            <a:xfrm>
              <a:off x="7157150" y="4043700"/>
              <a:ext cx="156720" cy="55148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4164CC8B-D3D0-0BC1-504B-DD4FE922DA4D}"/>
                </a:ext>
              </a:extLst>
            </p:cNvPr>
            <p:cNvSpPr/>
            <p:nvPr/>
          </p:nvSpPr>
          <p:spPr>
            <a:xfrm>
              <a:off x="7302118" y="4120670"/>
              <a:ext cx="156720" cy="47451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D1390938-674B-0679-1F77-6DEDD975B816}"/>
                </a:ext>
              </a:extLst>
            </p:cNvPr>
            <p:cNvSpPr/>
            <p:nvPr/>
          </p:nvSpPr>
          <p:spPr>
            <a:xfrm>
              <a:off x="7592054" y="4265446"/>
              <a:ext cx="156720" cy="32973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F623380-09E4-7614-605F-1B8554D26D49}"/>
                </a:ext>
              </a:extLst>
            </p:cNvPr>
            <p:cNvSpPr/>
            <p:nvPr/>
          </p:nvSpPr>
          <p:spPr>
            <a:xfrm>
              <a:off x="7737022" y="4318593"/>
              <a:ext cx="156720" cy="27658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2953B4FA-5732-4987-D928-3B87BEE2A61C}"/>
                </a:ext>
              </a:extLst>
            </p:cNvPr>
            <p:cNvSpPr/>
            <p:nvPr/>
          </p:nvSpPr>
          <p:spPr>
            <a:xfrm>
              <a:off x="8026958" y="4401061"/>
              <a:ext cx="156720" cy="19412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E6837C25-C282-9924-08A3-6D36CE4D3E03}"/>
                </a:ext>
              </a:extLst>
            </p:cNvPr>
            <p:cNvSpPr/>
            <p:nvPr/>
          </p:nvSpPr>
          <p:spPr>
            <a:xfrm>
              <a:off x="8171926" y="4413889"/>
              <a:ext cx="156720" cy="18129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3" name="그림 102">
            <a:extLst>
              <a:ext uri="{FF2B5EF4-FFF2-40B4-BE49-F238E27FC236}">
                <a16:creationId xmlns:a16="http://schemas.microsoft.com/office/drawing/2014/main" id="{33AADFC2-4611-8846-05F4-10D4C6146EA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29721" y="987418"/>
            <a:ext cx="2304000" cy="2304000"/>
          </a:xfrm>
          <a:prstGeom prst="rect">
            <a:avLst/>
          </a:prstGeom>
        </p:spPr>
      </p:pic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169A9756-376F-6225-A2B0-89CC7F9A652A}"/>
              </a:ext>
            </a:extLst>
          </p:cNvPr>
          <p:cNvGrpSpPr/>
          <p:nvPr/>
        </p:nvGrpSpPr>
        <p:grpSpPr>
          <a:xfrm>
            <a:off x="3033596" y="5069863"/>
            <a:ext cx="6186036" cy="307777"/>
            <a:chOff x="3033596" y="5069863"/>
            <a:chExt cx="6186036" cy="307777"/>
          </a:xfrm>
        </p:grpSpPr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AC851AAE-2EDD-71EF-7909-7B298E5878A4}"/>
                </a:ext>
              </a:extLst>
            </p:cNvPr>
            <p:cNvSpPr txBox="1"/>
            <p:nvPr/>
          </p:nvSpPr>
          <p:spPr>
            <a:xfrm>
              <a:off x="3033596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0000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B2C41FB6-5386-A81A-93C3-FD7BF546576B}"/>
                </a:ext>
              </a:extLst>
            </p:cNvPr>
            <p:cNvSpPr txBox="1"/>
            <p:nvPr/>
          </p:nvSpPr>
          <p:spPr>
            <a:xfrm>
              <a:off x="3600493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0001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11D22BEA-7CBB-3DC3-8A46-CD8E57B019A8}"/>
                </a:ext>
              </a:extLst>
            </p:cNvPr>
            <p:cNvSpPr txBox="1"/>
            <p:nvPr/>
          </p:nvSpPr>
          <p:spPr>
            <a:xfrm>
              <a:off x="4167390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0010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B2A490C-7724-3BC6-526C-245BE7BCCB9A}"/>
                </a:ext>
              </a:extLst>
            </p:cNvPr>
            <p:cNvSpPr txBox="1"/>
            <p:nvPr/>
          </p:nvSpPr>
          <p:spPr>
            <a:xfrm>
              <a:off x="4734287" y="5069863"/>
              <a:ext cx="5370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0011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4F1E8CC7-601C-C653-D11C-B55B18207D7E}"/>
                </a:ext>
              </a:extLst>
            </p:cNvPr>
            <p:cNvSpPr txBox="1"/>
            <p:nvPr/>
          </p:nvSpPr>
          <p:spPr>
            <a:xfrm>
              <a:off x="5294515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0100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BF482435-1388-8AF7-B76F-5836F7D063C9}"/>
                </a:ext>
              </a:extLst>
            </p:cNvPr>
            <p:cNvSpPr txBox="1"/>
            <p:nvPr/>
          </p:nvSpPr>
          <p:spPr>
            <a:xfrm>
              <a:off x="5861412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0101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59B177B-B73E-E9D1-3CC0-D4DAD829628F}"/>
                </a:ext>
              </a:extLst>
            </p:cNvPr>
            <p:cNvSpPr txBox="1"/>
            <p:nvPr/>
          </p:nvSpPr>
          <p:spPr>
            <a:xfrm>
              <a:off x="6428309" y="5069863"/>
              <a:ext cx="5370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0110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39C0E2F5-B135-ECCA-7DD5-A6C4D4278498}"/>
                </a:ext>
              </a:extLst>
            </p:cNvPr>
            <p:cNvSpPr txBox="1"/>
            <p:nvPr/>
          </p:nvSpPr>
          <p:spPr>
            <a:xfrm>
              <a:off x="6988537" y="5069863"/>
              <a:ext cx="5304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0111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D44222B-DE9C-EA59-CDB2-7FD9B5E97488}"/>
                </a:ext>
              </a:extLst>
            </p:cNvPr>
            <p:cNvSpPr txBox="1"/>
            <p:nvPr/>
          </p:nvSpPr>
          <p:spPr>
            <a:xfrm>
              <a:off x="7542097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47CC6D3-F8A1-3B1A-42B5-1FC44051CA97}"/>
                </a:ext>
              </a:extLst>
            </p:cNvPr>
            <p:cNvSpPr txBox="1"/>
            <p:nvPr/>
          </p:nvSpPr>
          <p:spPr>
            <a:xfrm>
              <a:off x="8108994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1001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7B11F8A6-D476-4E03-EB0E-6D497BB6F074}"/>
                </a:ext>
              </a:extLst>
            </p:cNvPr>
            <p:cNvSpPr txBox="1"/>
            <p:nvPr/>
          </p:nvSpPr>
          <p:spPr>
            <a:xfrm>
              <a:off x="8675893" y="50698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1010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056CAEE-D120-A882-50E4-68E95BC02EB5}"/>
              </a:ext>
            </a:extLst>
          </p:cNvPr>
          <p:cNvGrpSpPr/>
          <p:nvPr/>
        </p:nvGrpSpPr>
        <p:grpSpPr>
          <a:xfrm>
            <a:off x="4138220" y="3617244"/>
            <a:ext cx="4257034" cy="825967"/>
            <a:chOff x="4138220" y="3617244"/>
            <a:chExt cx="4257034" cy="825967"/>
          </a:xfrm>
        </p:grpSpPr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6B4867DC-0164-86E0-1A2C-3A267AD0A0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38220" y="4320671"/>
              <a:ext cx="52962" cy="122540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A04F51F8-66E7-D12F-C7A2-C72E007829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6150" y="4212856"/>
              <a:ext cx="102417" cy="201033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72588D00-5574-6A9A-CE75-276237B9F2A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26447" y="4212856"/>
              <a:ext cx="99639" cy="125896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CFE44154-EC0C-1687-59D3-C0549279DC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13277" y="4089400"/>
              <a:ext cx="147713" cy="82583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FC182932-99F7-F29F-B76D-91F7A655923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61722" y="3894138"/>
              <a:ext cx="134172" cy="96416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077346F1-D6B0-93F1-BFC1-4851708AA32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788939" y="3748521"/>
              <a:ext cx="141859" cy="75264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35E33931-1B31-E2E5-62B9-F3C5276764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35447" y="3617244"/>
              <a:ext cx="130255" cy="132192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6A0251C7-FE03-E99E-CC9E-1958FDA292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71054" y="4089400"/>
              <a:ext cx="106184" cy="188875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8F71C0CF-8DC3-90A3-DE0F-D0C5853087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5958" y="3906642"/>
              <a:ext cx="138545" cy="201199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C9336039-9CF6-9E43-FC42-ADBA52DDE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0862" y="3748521"/>
              <a:ext cx="122187" cy="179724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714C05B5-7B3A-332A-BA8D-522F3D9A2C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5766" y="3617244"/>
              <a:ext cx="142749" cy="175386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982B1862-507B-EE11-0B3B-F8F61940D1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10670" y="3635375"/>
              <a:ext cx="144968" cy="131598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DCA030A8-1F80-D530-CB9D-B721B997CC3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74411" y="3652838"/>
              <a:ext cx="126195" cy="211266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40BED6D6-D2DE-300D-816D-D3A4666EFE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45574" y="3783054"/>
              <a:ext cx="171189" cy="125032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F2B9E8CA-7B9C-A200-F65F-043BCD6B1BE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25892" y="3792630"/>
              <a:ext cx="109618" cy="251070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EC28F854-3509-8AC7-33D3-8BAD1809B6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0478" y="4024097"/>
              <a:ext cx="138461" cy="96573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74693E3C-427B-43BF-88E3-26D1D89197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36099" y="4024097"/>
              <a:ext cx="134315" cy="241349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직선 화살표 연결선 100">
              <a:extLst>
                <a:ext uri="{FF2B5EF4-FFF2-40B4-BE49-F238E27FC236}">
                  <a16:creationId xmlns:a16="http://schemas.microsoft.com/office/drawing/2014/main" id="{37E531C0-FCC1-74DF-732C-F8BA79FE7C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15382" y="4209483"/>
              <a:ext cx="144968" cy="109110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화살표 연결선 101">
              <a:extLst>
                <a:ext uri="{FF2B5EF4-FFF2-40B4-BE49-F238E27FC236}">
                  <a16:creationId xmlns:a16="http://schemas.microsoft.com/office/drawing/2014/main" id="{4F68C3B5-2745-2C3F-CBD3-33CC2B90262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85328" y="4209481"/>
              <a:ext cx="119990" cy="191580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화살표 연결선 103">
              <a:extLst>
                <a:ext uri="{FF2B5EF4-FFF2-40B4-BE49-F238E27FC236}">
                  <a16:creationId xmlns:a16="http://schemas.microsoft.com/office/drawing/2014/main" id="{FFD6BCD9-8AE0-B3FB-0B51-556F01A439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0286" y="4305271"/>
              <a:ext cx="144968" cy="108618"/>
            </a:xfrm>
            <a:prstGeom prst="straightConnector1">
              <a:avLst/>
            </a:prstGeom>
            <a:ln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61E9EA8E-CABA-FD6D-9C6E-D58FFFDD92F0}"/>
              </a:ext>
            </a:extLst>
          </p:cNvPr>
          <p:cNvGrpSpPr/>
          <p:nvPr/>
        </p:nvGrpSpPr>
        <p:grpSpPr>
          <a:xfrm>
            <a:off x="3980869" y="4595180"/>
            <a:ext cx="4651541" cy="96721"/>
            <a:chOff x="3980869" y="4595180"/>
            <a:chExt cx="4651541" cy="96721"/>
          </a:xfrm>
        </p:grpSpPr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C31BAA8-2962-341A-E4E6-3FBA2885F74F}"/>
                </a:ext>
              </a:extLst>
            </p:cNvPr>
            <p:cNvSpPr txBox="1"/>
            <p:nvPr/>
          </p:nvSpPr>
          <p:spPr>
            <a:xfrm>
              <a:off x="3980869" y="4595180"/>
              <a:ext cx="13204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0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2669197B-F6B1-90DD-9516-BD46BBD0A3A5}"/>
                </a:ext>
              </a:extLst>
            </p:cNvPr>
            <p:cNvSpPr txBox="1"/>
            <p:nvPr/>
          </p:nvSpPr>
          <p:spPr>
            <a:xfrm>
              <a:off x="4127986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</a:t>
              </a:r>
              <a:endParaRPr lang="ko-KR" altLang="en-US" sz="800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9DC64D53-EA6E-EC87-A530-189DEE0A6581}"/>
                </a:ext>
              </a:extLst>
            </p:cNvPr>
            <p:cNvSpPr txBox="1"/>
            <p:nvPr/>
          </p:nvSpPr>
          <p:spPr>
            <a:xfrm>
              <a:off x="4275577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</a:t>
              </a:r>
              <a:endParaRPr lang="ko-KR" altLang="en-US" sz="800" dirty="0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1D4868BD-4021-07FF-1A2A-885DCBD08044}"/>
                </a:ext>
              </a:extLst>
            </p:cNvPr>
            <p:cNvSpPr txBox="1"/>
            <p:nvPr/>
          </p:nvSpPr>
          <p:spPr>
            <a:xfrm>
              <a:off x="4414331" y="4595180"/>
              <a:ext cx="13204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3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ADB7A642-6BFE-E4C6-FA87-C784676D2592}"/>
                </a:ext>
              </a:extLst>
            </p:cNvPr>
            <p:cNvSpPr txBox="1"/>
            <p:nvPr/>
          </p:nvSpPr>
          <p:spPr>
            <a:xfrm>
              <a:off x="4579126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4</a:t>
              </a:r>
              <a:endParaRPr lang="ko-KR" altLang="en-US" sz="800" dirty="0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788D492-5A57-D737-2711-73FF360E5B14}"/>
                </a:ext>
              </a:extLst>
            </p:cNvPr>
            <p:cNvSpPr txBox="1"/>
            <p:nvPr/>
          </p:nvSpPr>
          <p:spPr>
            <a:xfrm>
              <a:off x="4702415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5</a:t>
              </a:r>
              <a:endParaRPr lang="ko-KR" altLang="en-US" sz="800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478C08ED-DD4E-9C84-CC68-A3C9675F4803}"/>
                </a:ext>
              </a:extLst>
            </p:cNvPr>
            <p:cNvSpPr txBox="1"/>
            <p:nvPr/>
          </p:nvSpPr>
          <p:spPr>
            <a:xfrm>
              <a:off x="4838960" y="4595180"/>
              <a:ext cx="13204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6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405DD553-92D8-7115-5464-80EECE03E3CC}"/>
                </a:ext>
              </a:extLst>
            </p:cNvPr>
            <p:cNvSpPr txBox="1"/>
            <p:nvPr/>
          </p:nvSpPr>
          <p:spPr>
            <a:xfrm>
              <a:off x="4999335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7</a:t>
              </a:r>
              <a:endParaRPr lang="ko-KR" altLang="en-US" sz="800" dirty="0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88C8AE42-1909-9DD4-9E61-0F533723F01F}"/>
                </a:ext>
              </a:extLst>
            </p:cNvPr>
            <p:cNvSpPr txBox="1"/>
            <p:nvPr/>
          </p:nvSpPr>
          <p:spPr>
            <a:xfrm>
              <a:off x="5111576" y="4595180"/>
              <a:ext cx="130314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8</a:t>
              </a:r>
              <a:endParaRPr lang="ko-KR" altLang="en-US" sz="800" dirty="0"/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C6BEECC6-551F-4C94-7752-7115DA62869E}"/>
                </a:ext>
              </a:extLst>
            </p:cNvPr>
            <p:cNvSpPr txBox="1"/>
            <p:nvPr/>
          </p:nvSpPr>
          <p:spPr>
            <a:xfrm>
              <a:off x="5281263" y="4595180"/>
              <a:ext cx="13204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9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9D89BB37-D32E-0D52-9733-6013C6023F40}"/>
                </a:ext>
              </a:extLst>
            </p:cNvPr>
            <p:cNvSpPr txBox="1"/>
            <p:nvPr/>
          </p:nvSpPr>
          <p:spPr>
            <a:xfrm>
              <a:off x="5408498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10</a:t>
              </a:r>
              <a:endParaRPr lang="ko-KR" altLang="en-US" sz="800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40ACB046-E4F0-ED05-97C5-D919A9446DB3}"/>
                </a:ext>
              </a:extLst>
            </p:cNvPr>
            <p:cNvSpPr txBox="1"/>
            <p:nvPr/>
          </p:nvSpPr>
          <p:spPr>
            <a:xfrm>
              <a:off x="5544475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11</a:t>
              </a:r>
              <a:endParaRPr lang="ko-KR" altLang="en-US" sz="800" dirty="0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2850DE5-307A-EE32-E25E-A4915496823F}"/>
                </a:ext>
              </a:extLst>
            </p:cNvPr>
            <p:cNvSpPr txBox="1"/>
            <p:nvPr/>
          </p:nvSpPr>
          <p:spPr>
            <a:xfrm>
              <a:off x="5700339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12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312568AE-3D3B-B1B6-355B-DD8CD428FC0A}"/>
                </a:ext>
              </a:extLst>
            </p:cNvPr>
            <p:cNvSpPr txBox="1"/>
            <p:nvPr/>
          </p:nvSpPr>
          <p:spPr>
            <a:xfrm>
              <a:off x="5848626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13</a:t>
              </a:r>
              <a:endParaRPr lang="ko-KR" altLang="en-US" sz="800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3FA4F0B3-1FDC-4A6F-782A-FE713CE75B9A}"/>
                </a:ext>
              </a:extLst>
            </p:cNvPr>
            <p:cNvSpPr txBox="1"/>
            <p:nvPr/>
          </p:nvSpPr>
          <p:spPr>
            <a:xfrm>
              <a:off x="5980187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14</a:t>
              </a:r>
              <a:endParaRPr lang="ko-KR" altLang="en-US" sz="800" dirty="0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727D7D0C-0EE3-4D0D-16B1-619CD1455B7C}"/>
                </a:ext>
              </a:extLst>
            </p:cNvPr>
            <p:cNvSpPr txBox="1"/>
            <p:nvPr/>
          </p:nvSpPr>
          <p:spPr>
            <a:xfrm>
              <a:off x="6133841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15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839F1E61-510D-D9B2-4BF6-CBA1FB91EEB3}"/>
                </a:ext>
              </a:extLst>
            </p:cNvPr>
            <p:cNvSpPr txBox="1"/>
            <p:nvPr/>
          </p:nvSpPr>
          <p:spPr>
            <a:xfrm>
              <a:off x="6279918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16</a:t>
              </a:r>
              <a:endParaRPr lang="ko-KR" altLang="en-US" sz="800" dirty="0"/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0CAC797E-E377-0A53-3273-182A6CA276D3}"/>
                </a:ext>
              </a:extLst>
            </p:cNvPr>
            <p:cNvSpPr txBox="1"/>
            <p:nvPr/>
          </p:nvSpPr>
          <p:spPr>
            <a:xfrm>
              <a:off x="6418107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17</a:t>
              </a:r>
              <a:endParaRPr lang="ko-KR" altLang="en-US" sz="800" dirty="0"/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92EDBE2C-D36A-19C3-DBDA-3427A2CEECDB}"/>
                </a:ext>
              </a:extLst>
            </p:cNvPr>
            <p:cNvSpPr txBox="1"/>
            <p:nvPr/>
          </p:nvSpPr>
          <p:spPr>
            <a:xfrm>
              <a:off x="6558505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18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47236E0-78AB-1987-A805-055C8D961445}"/>
                </a:ext>
              </a:extLst>
            </p:cNvPr>
            <p:cNvSpPr txBox="1"/>
            <p:nvPr/>
          </p:nvSpPr>
          <p:spPr>
            <a:xfrm>
              <a:off x="6726676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19</a:t>
              </a:r>
              <a:endParaRPr lang="ko-KR" altLang="en-US" sz="800" dirty="0"/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DBE97FB4-2857-F2E2-D9E9-294BB3871AE9}"/>
                </a:ext>
              </a:extLst>
            </p:cNvPr>
            <p:cNvSpPr txBox="1"/>
            <p:nvPr/>
          </p:nvSpPr>
          <p:spPr>
            <a:xfrm>
              <a:off x="6860118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20</a:t>
              </a:r>
              <a:endParaRPr lang="ko-KR" altLang="en-US" sz="800" dirty="0"/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333F793-C873-5CF5-EFF1-407AD1952AC8}"/>
                </a:ext>
              </a:extLst>
            </p:cNvPr>
            <p:cNvSpPr txBox="1"/>
            <p:nvPr/>
          </p:nvSpPr>
          <p:spPr>
            <a:xfrm>
              <a:off x="7003053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21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EEA0BC2B-EEE8-577B-9828-8DBB8649F94E}"/>
                </a:ext>
              </a:extLst>
            </p:cNvPr>
            <p:cNvSpPr txBox="1"/>
            <p:nvPr/>
          </p:nvSpPr>
          <p:spPr>
            <a:xfrm>
              <a:off x="7164597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22</a:t>
              </a:r>
              <a:endParaRPr lang="ko-KR" altLang="en-US" sz="800" dirty="0"/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235E97F9-BD47-5B63-FF1D-6E905324FFFD}"/>
                </a:ext>
              </a:extLst>
            </p:cNvPr>
            <p:cNvSpPr txBox="1"/>
            <p:nvPr/>
          </p:nvSpPr>
          <p:spPr>
            <a:xfrm>
              <a:off x="7293946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23</a:t>
              </a:r>
              <a:endParaRPr lang="ko-KR" altLang="en-US" sz="800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10D22BA8-0245-45FE-96FB-BEE6348D63E5}"/>
                </a:ext>
              </a:extLst>
            </p:cNvPr>
            <p:cNvSpPr txBox="1"/>
            <p:nvPr/>
          </p:nvSpPr>
          <p:spPr>
            <a:xfrm>
              <a:off x="7429926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24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EEB7F310-96C7-7D65-1EEF-6EDFAA2F67F8}"/>
                </a:ext>
              </a:extLst>
            </p:cNvPr>
            <p:cNvSpPr txBox="1"/>
            <p:nvPr/>
          </p:nvSpPr>
          <p:spPr>
            <a:xfrm>
              <a:off x="7584841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25</a:t>
              </a:r>
              <a:endParaRPr lang="ko-KR" altLang="en-US" sz="800" dirty="0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5371DDBD-1060-5268-28EC-5C910E832282}"/>
                </a:ext>
              </a:extLst>
            </p:cNvPr>
            <p:cNvSpPr txBox="1"/>
            <p:nvPr/>
          </p:nvSpPr>
          <p:spPr>
            <a:xfrm>
              <a:off x="7723030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26</a:t>
              </a:r>
              <a:endParaRPr lang="ko-KR" altLang="en-US" sz="800" dirty="0"/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21184775-1032-93F9-1F59-834344E753F4}"/>
                </a:ext>
              </a:extLst>
            </p:cNvPr>
            <p:cNvSpPr txBox="1"/>
            <p:nvPr/>
          </p:nvSpPr>
          <p:spPr>
            <a:xfrm>
              <a:off x="7867847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27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93E318D5-B197-83F9-6A88-BED097D6A55B}"/>
                </a:ext>
              </a:extLst>
            </p:cNvPr>
            <p:cNvSpPr txBox="1"/>
            <p:nvPr/>
          </p:nvSpPr>
          <p:spPr>
            <a:xfrm>
              <a:off x="8022762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28</a:t>
              </a:r>
              <a:endParaRPr lang="ko-KR" altLang="en-US" sz="800" dirty="0"/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D4CC80C0-7722-2C73-E2B5-6FF730480286}"/>
                </a:ext>
              </a:extLst>
            </p:cNvPr>
            <p:cNvSpPr txBox="1"/>
            <p:nvPr/>
          </p:nvSpPr>
          <p:spPr>
            <a:xfrm>
              <a:off x="8160951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29</a:t>
              </a:r>
              <a:endParaRPr lang="ko-KR" altLang="en-US" sz="800" dirty="0"/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2A47B5CE-FC1A-7978-A7F7-816E2BC749D0}"/>
                </a:ext>
              </a:extLst>
            </p:cNvPr>
            <p:cNvSpPr txBox="1"/>
            <p:nvPr/>
          </p:nvSpPr>
          <p:spPr>
            <a:xfrm>
              <a:off x="8314606" y="4595180"/>
              <a:ext cx="164150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>
                  <a:ln>
                    <a:solidFill>
                      <a:srgbClr val="C00000"/>
                    </a:solidFill>
                  </a:ln>
                </a:rPr>
                <a:t>30</a:t>
              </a:r>
              <a:endParaRPr lang="ko-KR" altLang="en-US" sz="800" b="1" dirty="0">
                <a:ln>
                  <a:solidFill>
                    <a:srgbClr val="C00000"/>
                  </a:solidFill>
                </a:ln>
              </a:endParaRP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94368A67-ADD8-5B27-65BB-21A1C0154800}"/>
                </a:ext>
              </a:extLst>
            </p:cNvPr>
            <p:cNvSpPr txBox="1"/>
            <p:nvPr/>
          </p:nvSpPr>
          <p:spPr>
            <a:xfrm>
              <a:off x="8471731" y="4595180"/>
              <a:ext cx="160679" cy="96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/>
                <a:t>31</a:t>
              </a:r>
              <a:endParaRPr lang="ko-KR" altLang="en-US" sz="800" dirty="0"/>
            </a:p>
          </p:txBody>
        </p:sp>
      </p:grp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D7CB5659-8128-68E5-58B5-E0357872FFF0}"/>
              </a:ext>
            </a:extLst>
          </p:cNvPr>
          <p:cNvGrpSpPr/>
          <p:nvPr/>
        </p:nvGrpSpPr>
        <p:grpSpPr>
          <a:xfrm>
            <a:off x="3305466" y="4764257"/>
            <a:ext cx="5642297" cy="305606"/>
            <a:chOff x="3305466" y="4764257"/>
            <a:chExt cx="5642297" cy="305606"/>
          </a:xfrm>
        </p:grpSpPr>
        <p:cxnSp>
          <p:nvCxnSpPr>
            <p:cNvPr id="165" name="직선 화살표 연결선 164">
              <a:extLst>
                <a:ext uri="{FF2B5EF4-FFF2-40B4-BE49-F238E27FC236}">
                  <a16:creationId xmlns:a16="http://schemas.microsoft.com/office/drawing/2014/main" id="{E288D57E-607C-014B-54A0-A15A7B4C66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05466" y="4778859"/>
              <a:ext cx="675403" cy="291004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화살표 연결선 165">
              <a:extLst>
                <a:ext uri="{FF2B5EF4-FFF2-40B4-BE49-F238E27FC236}">
                  <a16:creationId xmlns:a16="http://schemas.microsoft.com/office/drawing/2014/main" id="{FA817B0B-8672-4603-4A7E-8F0C366A0F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72363" y="4768726"/>
              <a:ext cx="592657" cy="301137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화살표 연결선 166">
              <a:extLst>
                <a:ext uri="{FF2B5EF4-FFF2-40B4-BE49-F238E27FC236}">
                  <a16:creationId xmlns:a16="http://schemas.microsoft.com/office/drawing/2014/main" id="{533B1706-3BAF-F76D-CFD5-432A6AE20A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39260" y="4764257"/>
              <a:ext cx="453492" cy="305606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화살표 연결선 167">
              <a:extLst>
                <a:ext uri="{FF2B5EF4-FFF2-40B4-BE49-F238E27FC236}">
                  <a16:creationId xmlns:a16="http://schemas.microsoft.com/office/drawing/2014/main" id="{E5C9BF4A-86A3-CC97-D97B-E508B95405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02822" y="4788542"/>
              <a:ext cx="344465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화살표 연결선 168">
              <a:extLst>
                <a:ext uri="{FF2B5EF4-FFF2-40B4-BE49-F238E27FC236}">
                  <a16:creationId xmlns:a16="http://schemas.microsoft.com/office/drawing/2014/main" id="{F0C514E7-7FBD-CC51-B3C1-4E1699D713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6385" y="4788542"/>
              <a:ext cx="238618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화살표 연결선 169">
              <a:extLst>
                <a:ext uri="{FF2B5EF4-FFF2-40B4-BE49-F238E27FC236}">
                  <a16:creationId xmlns:a16="http://schemas.microsoft.com/office/drawing/2014/main" id="{F00556A7-3210-1DB5-ED05-FA2EFF656D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33282" y="4788542"/>
              <a:ext cx="116152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화살표 연결선 170">
              <a:extLst>
                <a:ext uri="{FF2B5EF4-FFF2-40B4-BE49-F238E27FC236}">
                  <a16:creationId xmlns:a16="http://schemas.microsoft.com/office/drawing/2014/main" id="{FCA791FE-371F-F329-C029-B1D73C9E9911}"/>
                </a:ext>
              </a:extLst>
            </p:cNvPr>
            <p:cNvCxnSpPr>
              <a:cxnSpLocks/>
            </p:cNvCxnSpPr>
            <p:nvPr/>
          </p:nvCxnSpPr>
          <p:spPr>
            <a:xfrm>
              <a:off x="6691848" y="4770813"/>
              <a:ext cx="4996" cy="299050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화살표 연결선 173">
              <a:extLst>
                <a:ext uri="{FF2B5EF4-FFF2-40B4-BE49-F238E27FC236}">
                  <a16:creationId xmlns:a16="http://schemas.microsoft.com/office/drawing/2014/main" id="{79017BF3-F1AF-B1E3-6C87-B9C688D0BFF5}"/>
                </a:ext>
              </a:extLst>
            </p:cNvPr>
            <p:cNvCxnSpPr>
              <a:cxnSpLocks/>
            </p:cNvCxnSpPr>
            <p:nvPr/>
          </p:nvCxnSpPr>
          <p:spPr>
            <a:xfrm>
              <a:off x="7140137" y="4788542"/>
              <a:ext cx="113601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화살표 연결선 174">
              <a:extLst>
                <a:ext uri="{FF2B5EF4-FFF2-40B4-BE49-F238E27FC236}">
                  <a16:creationId xmlns:a16="http://schemas.microsoft.com/office/drawing/2014/main" id="{99A88DC7-FE0D-37B0-36E6-A2B2E3F0DFAB}"/>
                </a:ext>
              </a:extLst>
            </p:cNvPr>
            <p:cNvCxnSpPr>
              <a:cxnSpLocks/>
            </p:cNvCxnSpPr>
            <p:nvPr/>
          </p:nvCxnSpPr>
          <p:spPr>
            <a:xfrm>
              <a:off x="7577350" y="4788542"/>
              <a:ext cx="236617" cy="281321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화살표 연결선 175">
              <a:extLst>
                <a:ext uri="{FF2B5EF4-FFF2-40B4-BE49-F238E27FC236}">
                  <a16:creationId xmlns:a16="http://schemas.microsoft.com/office/drawing/2014/main" id="{A8C83607-F68C-6EBA-88E5-A4C2375FDD0C}"/>
                </a:ext>
              </a:extLst>
            </p:cNvPr>
            <p:cNvCxnSpPr>
              <a:cxnSpLocks/>
            </p:cNvCxnSpPr>
            <p:nvPr/>
          </p:nvCxnSpPr>
          <p:spPr>
            <a:xfrm>
              <a:off x="7999565" y="4778859"/>
              <a:ext cx="381299" cy="291004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화살표 연결선 176">
              <a:extLst>
                <a:ext uri="{FF2B5EF4-FFF2-40B4-BE49-F238E27FC236}">
                  <a16:creationId xmlns:a16="http://schemas.microsoft.com/office/drawing/2014/main" id="{3F092FD9-9FA2-70F2-1237-25B1DC5E2EB2}"/>
                </a:ext>
              </a:extLst>
            </p:cNvPr>
            <p:cNvCxnSpPr>
              <a:cxnSpLocks/>
            </p:cNvCxnSpPr>
            <p:nvPr/>
          </p:nvCxnSpPr>
          <p:spPr>
            <a:xfrm>
              <a:off x="8515713" y="4766148"/>
              <a:ext cx="432050" cy="303715"/>
            </a:xfrm>
            <a:prstGeom prst="straightConnector1">
              <a:avLst/>
            </a:prstGeom>
            <a:ln w="1905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A3256B0D-6F7C-276F-B822-3BAAFD47EAA0}"/>
              </a:ext>
            </a:extLst>
          </p:cNvPr>
          <p:cNvGrpSpPr/>
          <p:nvPr/>
        </p:nvGrpSpPr>
        <p:grpSpPr>
          <a:xfrm>
            <a:off x="3964500" y="2117405"/>
            <a:ext cx="4514256" cy="2344282"/>
            <a:chOff x="3964500" y="2117405"/>
            <a:chExt cx="4514256" cy="2344282"/>
          </a:xfrm>
        </p:grpSpPr>
        <p:sp>
          <p:nvSpPr>
            <p:cNvPr id="225" name="직사각형 224">
              <a:extLst>
                <a:ext uri="{FF2B5EF4-FFF2-40B4-BE49-F238E27FC236}">
                  <a16:creationId xmlns:a16="http://schemas.microsoft.com/office/drawing/2014/main" id="{F2EDC08E-0B8C-274F-0CAF-212FFE23F344}"/>
                </a:ext>
              </a:extLst>
            </p:cNvPr>
            <p:cNvSpPr/>
            <p:nvPr/>
          </p:nvSpPr>
          <p:spPr>
            <a:xfrm>
              <a:off x="6158363" y="2117405"/>
              <a:ext cx="156720" cy="8457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6" name="직사각형 225">
              <a:extLst>
                <a:ext uri="{FF2B5EF4-FFF2-40B4-BE49-F238E27FC236}">
                  <a16:creationId xmlns:a16="http://schemas.microsoft.com/office/drawing/2014/main" id="{E431E74D-4151-36C4-7D0D-129F5026F747}"/>
                </a:ext>
              </a:extLst>
            </p:cNvPr>
            <p:cNvSpPr/>
            <p:nvPr/>
          </p:nvSpPr>
          <p:spPr>
            <a:xfrm>
              <a:off x="3964500" y="4309716"/>
              <a:ext cx="156720" cy="15197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7" name="직사각형 226">
              <a:extLst>
                <a:ext uri="{FF2B5EF4-FFF2-40B4-BE49-F238E27FC236}">
                  <a16:creationId xmlns:a16="http://schemas.microsoft.com/office/drawing/2014/main" id="{F44FA05A-DE83-227B-84E0-C4525C64ABD3}"/>
                </a:ext>
              </a:extLst>
            </p:cNvPr>
            <p:cNvSpPr/>
            <p:nvPr/>
          </p:nvSpPr>
          <p:spPr>
            <a:xfrm>
              <a:off x="4401548" y="4208058"/>
              <a:ext cx="156720" cy="18129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8" name="직사각형 227">
              <a:extLst>
                <a:ext uri="{FF2B5EF4-FFF2-40B4-BE49-F238E27FC236}">
                  <a16:creationId xmlns:a16="http://schemas.microsoft.com/office/drawing/2014/main" id="{E606EBEE-785B-CE64-E928-8AF577263F65}"/>
                </a:ext>
              </a:extLst>
            </p:cNvPr>
            <p:cNvSpPr/>
            <p:nvPr/>
          </p:nvSpPr>
          <p:spPr>
            <a:xfrm>
              <a:off x="4401548" y="3951628"/>
              <a:ext cx="156720" cy="25643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9" name="직사각형 228">
              <a:extLst>
                <a:ext uri="{FF2B5EF4-FFF2-40B4-BE49-F238E27FC236}">
                  <a16:creationId xmlns:a16="http://schemas.microsoft.com/office/drawing/2014/main" id="{BB52ECCB-4CC2-688C-8EFE-BA81F26BF4CE}"/>
                </a:ext>
              </a:extLst>
            </p:cNvPr>
            <p:cNvSpPr/>
            <p:nvPr/>
          </p:nvSpPr>
          <p:spPr>
            <a:xfrm>
              <a:off x="4833891" y="3946278"/>
              <a:ext cx="156720" cy="31690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0" name="직사각형 229">
              <a:extLst>
                <a:ext uri="{FF2B5EF4-FFF2-40B4-BE49-F238E27FC236}">
                  <a16:creationId xmlns:a16="http://schemas.microsoft.com/office/drawing/2014/main" id="{3DBB9FC7-6089-466B-DB99-14D03EE404FA}"/>
                </a:ext>
              </a:extLst>
            </p:cNvPr>
            <p:cNvSpPr/>
            <p:nvPr/>
          </p:nvSpPr>
          <p:spPr>
            <a:xfrm>
              <a:off x="4833891" y="3522602"/>
              <a:ext cx="156720" cy="42319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1" name="직사각형 230">
              <a:extLst>
                <a:ext uri="{FF2B5EF4-FFF2-40B4-BE49-F238E27FC236}">
                  <a16:creationId xmlns:a16="http://schemas.microsoft.com/office/drawing/2014/main" id="{0DD50B1B-161B-D939-89F0-56692F2BA6A1}"/>
                </a:ext>
              </a:extLst>
            </p:cNvPr>
            <p:cNvSpPr/>
            <p:nvPr/>
          </p:nvSpPr>
          <p:spPr>
            <a:xfrm>
              <a:off x="5270943" y="3560601"/>
              <a:ext cx="156720" cy="48734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2" name="직사각형 231">
              <a:extLst>
                <a:ext uri="{FF2B5EF4-FFF2-40B4-BE49-F238E27FC236}">
                  <a16:creationId xmlns:a16="http://schemas.microsoft.com/office/drawing/2014/main" id="{FEB54C8D-89C1-8361-812F-C5F3AA2A425B}"/>
                </a:ext>
              </a:extLst>
            </p:cNvPr>
            <p:cNvSpPr/>
            <p:nvPr/>
          </p:nvSpPr>
          <p:spPr>
            <a:xfrm>
              <a:off x="5270943" y="2958624"/>
              <a:ext cx="156720" cy="60462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3" name="직사각형 232">
              <a:extLst>
                <a:ext uri="{FF2B5EF4-FFF2-40B4-BE49-F238E27FC236}">
                  <a16:creationId xmlns:a16="http://schemas.microsoft.com/office/drawing/2014/main" id="{3FEA987A-F8B8-8C31-A879-751DC7636CEC}"/>
                </a:ext>
              </a:extLst>
            </p:cNvPr>
            <p:cNvSpPr/>
            <p:nvPr/>
          </p:nvSpPr>
          <p:spPr>
            <a:xfrm>
              <a:off x="5717862" y="3201901"/>
              <a:ext cx="156720" cy="66693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4" name="직사각형 233">
              <a:extLst>
                <a:ext uri="{FF2B5EF4-FFF2-40B4-BE49-F238E27FC236}">
                  <a16:creationId xmlns:a16="http://schemas.microsoft.com/office/drawing/2014/main" id="{41ACAE95-3588-5D1E-6B39-3BF442752DE4}"/>
                </a:ext>
              </a:extLst>
            </p:cNvPr>
            <p:cNvSpPr/>
            <p:nvPr/>
          </p:nvSpPr>
          <p:spPr>
            <a:xfrm>
              <a:off x="5717862" y="2438241"/>
              <a:ext cx="156720" cy="77139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5" name="직사각형 234">
              <a:extLst>
                <a:ext uri="{FF2B5EF4-FFF2-40B4-BE49-F238E27FC236}">
                  <a16:creationId xmlns:a16="http://schemas.microsoft.com/office/drawing/2014/main" id="{6E8A22F9-3106-5806-CF24-53043F76E53B}"/>
                </a:ext>
              </a:extLst>
            </p:cNvPr>
            <p:cNvSpPr/>
            <p:nvPr/>
          </p:nvSpPr>
          <p:spPr>
            <a:xfrm>
              <a:off x="6158363" y="2965381"/>
              <a:ext cx="156720" cy="80255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6" name="직사각형 235">
              <a:extLst>
                <a:ext uri="{FF2B5EF4-FFF2-40B4-BE49-F238E27FC236}">
                  <a16:creationId xmlns:a16="http://schemas.microsoft.com/office/drawing/2014/main" id="{990B2578-4916-3AD0-2D2F-A2E2F1CE06CD}"/>
                </a:ext>
              </a:extLst>
            </p:cNvPr>
            <p:cNvSpPr/>
            <p:nvPr/>
          </p:nvSpPr>
          <p:spPr>
            <a:xfrm>
              <a:off x="6577278" y="2969149"/>
              <a:ext cx="156720" cy="82820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7" name="직사각형 236">
              <a:extLst>
                <a:ext uri="{FF2B5EF4-FFF2-40B4-BE49-F238E27FC236}">
                  <a16:creationId xmlns:a16="http://schemas.microsoft.com/office/drawing/2014/main" id="{4F48249A-41E7-80DC-D7D8-ADBC41D8D6BD}"/>
                </a:ext>
              </a:extLst>
            </p:cNvPr>
            <p:cNvSpPr/>
            <p:nvPr/>
          </p:nvSpPr>
          <p:spPr>
            <a:xfrm>
              <a:off x="6577278" y="2236212"/>
              <a:ext cx="156720" cy="73107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8" name="직사각형 237">
              <a:extLst>
                <a:ext uri="{FF2B5EF4-FFF2-40B4-BE49-F238E27FC236}">
                  <a16:creationId xmlns:a16="http://schemas.microsoft.com/office/drawing/2014/main" id="{54BB501A-F4BD-18E6-BA53-8E946953D8E5}"/>
                </a:ext>
              </a:extLst>
            </p:cNvPr>
            <p:cNvSpPr/>
            <p:nvPr/>
          </p:nvSpPr>
          <p:spPr>
            <a:xfrm>
              <a:off x="7013636" y="3289859"/>
              <a:ext cx="156720" cy="687094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9" name="직사각형 238">
              <a:extLst>
                <a:ext uri="{FF2B5EF4-FFF2-40B4-BE49-F238E27FC236}">
                  <a16:creationId xmlns:a16="http://schemas.microsoft.com/office/drawing/2014/main" id="{F79A0E23-0D07-99BF-FC55-84115768CCCF}"/>
                </a:ext>
              </a:extLst>
            </p:cNvPr>
            <p:cNvSpPr/>
            <p:nvPr/>
          </p:nvSpPr>
          <p:spPr>
            <a:xfrm>
              <a:off x="7013636" y="2734139"/>
              <a:ext cx="156720" cy="55148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0" name="직사각형 239">
              <a:extLst>
                <a:ext uri="{FF2B5EF4-FFF2-40B4-BE49-F238E27FC236}">
                  <a16:creationId xmlns:a16="http://schemas.microsoft.com/office/drawing/2014/main" id="{723CA513-1DD3-A1A7-FBCA-E18147743FF5}"/>
                </a:ext>
              </a:extLst>
            </p:cNvPr>
            <p:cNvSpPr/>
            <p:nvPr/>
          </p:nvSpPr>
          <p:spPr>
            <a:xfrm>
              <a:off x="7452412" y="3724545"/>
              <a:ext cx="156720" cy="47451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1" name="직사각형 240">
              <a:extLst>
                <a:ext uri="{FF2B5EF4-FFF2-40B4-BE49-F238E27FC236}">
                  <a16:creationId xmlns:a16="http://schemas.microsoft.com/office/drawing/2014/main" id="{3A6D9C27-D1C9-9508-AF96-CE69432ECF31}"/>
                </a:ext>
              </a:extLst>
            </p:cNvPr>
            <p:cNvSpPr/>
            <p:nvPr/>
          </p:nvSpPr>
          <p:spPr>
            <a:xfrm>
              <a:off x="7452412" y="3401283"/>
              <a:ext cx="156720" cy="32973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2" name="직사각형 241">
              <a:extLst>
                <a:ext uri="{FF2B5EF4-FFF2-40B4-BE49-F238E27FC236}">
                  <a16:creationId xmlns:a16="http://schemas.microsoft.com/office/drawing/2014/main" id="{C0CDE517-7BE0-45CC-2F48-9DE3D71D55F6}"/>
                </a:ext>
              </a:extLst>
            </p:cNvPr>
            <p:cNvSpPr/>
            <p:nvPr/>
          </p:nvSpPr>
          <p:spPr>
            <a:xfrm>
              <a:off x="7885695" y="4094243"/>
              <a:ext cx="156720" cy="27658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3" name="직사각형 242">
              <a:extLst>
                <a:ext uri="{FF2B5EF4-FFF2-40B4-BE49-F238E27FC236}">
                  <a16:creationId xmlns:a16="http://schemas.microsoft.com/office/drawing/2014/main" id="{28FF3B86-F568-1796-48B3-C38600308E35}"/>
                </a:ext>
              </a:extLst>
            </p:cNvPr>
            <p:cNvSpPr/>
            <p:nvPr/>
          </p:nvSpPr>
          <p:spPr>
            <a:xfrm>
              <a:off x="7885695" y="3901443"/>
              <a:ext cx="156720" cy="19412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4" name="직사각형 243">
              <a:extLst>
                <a:ext uri="{FF2B5EF4-FFF2-40B4-BE49-F238E27FC236}">
                  <a16:creationId xmlns:a16="http://schemas.microsoft.com/office/drawing/2014/main" id="{54C11769-FE99-3B20-AA31-162D02230E4C}"/>
                </a:ext>
              </a:extLst>
            </p:cNvPr>
            <p:cNvSpPr/>
            <p:nvPr/>
          </p:nvSpPr>
          <p:spPr>
            <a:xfrm>
              <a:off x="8322036" y="4261918"/>
              <a:ext cx="156720" cy="18129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9" name="그룹 258">
            <a:extLst>
              <a:ext uri="{FF2B5EF4-FFF2-40B4-BE49-F238E27FC236}">
                <a16:creationId xmlns:a16="http://schemas.microsoft.com/office/drawing/2014/main" id="{4CB57724-F012-4E63-098E-73434BD92AD5}"/>
              </a:ext>
            </a:extLst>
          </p:cNvPr>
          <p:cNvGrpSpPr/>
          <p:nvPr/>
        </p:nvGrpSpPr>
        <p:grpSpPr>
          <a:xfrm>
            <a:off x="3969971" y="2132353"/>
            <a:ext cx="4505760" cy="2467294"/>
            <a:chOff x="3969971" y="2132353"/>
            <a:chExt cx="4505760" cy="2467294"/>
          </a:xfrm>
        </p:grpSpPr>
        <p:sp>
          <p:nvSpPr>
            <p:cNvPr id="260" name="직사각형 259">
              <a:extLst>
                <a:ext uri="{FF2B5EF4-FFF2-40B4-BE49-F238E27FC236}">
                  <a16:creationId xmlns:a16="http://schemas.microsoft.com/office/drawing/2014/main" id="{975DB360-336C-B499-0189-BE1457235B53}"/>
                </a:ext>
              </a:extLst>
            </p:cNvPr>
            <p:cNvSpPr/>
            <p:nvPr/>
          </p:nvSpPr>
          <p:spPr>
            <a:xfrm>
              <a:off x="3969971" y="4318807"/>
              <a:ext cx="156720" cy="27190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1" name="직사각형 260">
              <a:extLst>
                <a:ext uri="{FF2B5EF4-FFF2-40B4-BE49-F238E27FC236}">
                  <a16:creationId xmlns:a16="http://schemas.microsoft.com/office/drawing/2014/main" id="{BB165A2F-B44C-7D5F-4425-147D33A8FCD2}"/>
                </a:ext>
              </a:extLst>
            </p:cNvPr>
            <p:cNvSpPr/>
            <p:nvPr/>
          </p:nvSpPr>
          <p:spPr>
            <a:xfrm>
              <a:off x="4402683" y="3950633"/>
              <a:ext cx="156720" cy="64008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2" name="직사각형 261">
              <a:extLst>
                <a:ext uri="{FF2B5EF4-FFF2-40B4-BE49-F238E27FC236}">
                  <a16:creationId xmlns:a16="http://schemas.microsoft.com/office/drawing/2014/main" id="{82410705-8632-B46F-C219-CE2527491B97}"/>
                </a:ext>
              </a:extLst>
            </p:cNvPr>
            <p:cNvSpPr/>
            <p:nvPr/>
          </p:nvSpPr>
          <p:spPr>
            <a:xfrm>
              <a:off x="4845112" y="3505498"/>
              <a:ext cx="156720" cy="108521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3" name="직사각형 262">
              <a:extLst>
                <a:ext uri="{FF2B5EF4-FFF2-40B4-BE49-F238E27FC236}">
                  <a16:creationId xmlns:a16="http://schemas.microsoft.com/office/drawing/2014/main" id="{8C3CBC9D-2B73-B112-217E-71D4C4D709DC}"/>
                </a:ext>
              </a:extLst>
            </p:cNvPr>
            <p:cNvSpPr/>
            <p:nvPr/>
          </p:nvSpPr>
          <p:spPr>
            <a:xfrm>
              <a:off x="5279097" y="2989842"/>
              <a:ext cx="156720" cy="160087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4" name="직사각형 263">
              <a:extLst>
                <a:ext uri="{FF2B5EF4-FFF2-40B4-BE49-F238E27FC236}">
                  <a16:creationId xmlns:a16="http://schemas.microsoft.com/office/drawing/2014/main" id="{C4ACFB17-CBBB-15C0-8CB7-14BE8B58EC16}"/>
                </a:ext>
              </a:extLst>
            </p:cNvPr>
            <p:cNvSpPr/>
            <p:nvPr/>
          </p:nvSpPr>
          <p:spPr>
            <a:xfrm>
              <a:off x="5704636" y="2455168"/>
              <a:ext cx="156720" cy="214447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5" name="직사각형 264">
              <a:extLst>
                <a:ext uri="{FF2B5EF4-FFF2-40B4-BE49-F238E27FC236}">
                  <a16:creationId xmlns:a16="http://schemas.microsoft.com/office/drawing/2014/main" id="{CBDF6593-6AC2-8D66-F8C8-F7F2AA5AECAC}"/>
                </a:ext>
              </a:extLst>
            </p:cNvPr>
            <p:cNvSpPr/>
            <p:nvPr/>
          </p:nvSpPr>
          <p:spPr>
            <a:xfrm>
              <a:off x="6144177" y="2132353"/>
              <a:ext cx="156720" cy="246729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6" name="직사각형 265">
              <a:extLst>
                <a:ext uri="{FF2B5EF4-FFF2-40B4-BE49-F238E27FC236}">
                  <a16:creationId xmlns:a16="http://schemas.microsoft.com/office/drawing/2014/main" id="{1B422610-0A50-5898-2238-CE7DC24C6415}"/>
                </a:ext>
              </a:extLst>
            </p:cNvPr>
            <p:cNvSpPr/>
            <p:nvPr/>
          </p:nvSpPr>
          <p:spPr>
            <a:xfrm>
              <a:off x="6579395" y="2275869"/>
              <a:ext cx="156720" cy="232377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7" name="직사각형 266">
              <a:extLst>
                <a:ext uri="{FF2B5EF4-FFF2-40B4-BE49-F238E27FC236}">
                  <a16:creationId xmlns:a16="http://schemas.microsoft.com/office/drawing/2014/main" id="{6BFD71B9-8839-D802-468D-FEFC7763E378}"/>
                </a:ext>
              </a:extLst>
            </p:cNvPr>
            <p:cNvSpPr/>
            <p:nvPr/>
          </p:nvSpPr>
          <p:spPr>
            <a:xfrm>
              <a:off x="7014026" y="2747589"/>
              <a:ext cx="156720" cy="185205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8" name="직사각형 267">
              <a:extLst>
                <a:ext uri="{FF2B5EF4-FFF2-40B4-BE49-F238E27FC236}">
                  <a16:creationId xmlns:a16="http://schemas.microsoft.com/office/drawing/2014/main" id="{1ABC16C9-4BCA-605A-8E3B-B99357A1AE2B}"/>
                </a:ext>
              </a:extLst>
            </p:cNvPr>
            <p:cNvSpPr/>
            <p:nvPr/>
          </p:nvSpPr>
          <p:spPr>
            <a:xfrm>
              <a:off x="7449203" y="3423443"/>
              <a:ext cx="156720" cy="11762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9" name="직사각형 268">
              <a:extLst>
                <a:ext uri="{FF2B5EF4-FFF2-40B4-BE49-F238E27FC236}">
                  <a16:creationId xmlns:a16="http://schemas.microsoft.com/office/drawing/2014/main" id="{498A5D23-648F-FD0F-C2FD-EF163F539B61}"/>
                </a:ext>
              </a:extLst>
            </p:cNvPr>
            <p:cNvSpPr/>
            <p:nvPr/>
          </p:nvSpPr>
          <p:spPr>
            <a:xfrm>
              <a:off x="7884107" y="3902656"/>
              <a:ext cx="156720" cy="69699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0" name="직사각형 269">
              <a:extLst>
                <a:ext uri="{FF2B5EF4-FFF2-40B4-BE49-F238E27FC236}">
                  <a16:creationId xmlns:a16="http://schemas.microsoft.com/office/drawing/2014/main" id="{C18ECDB3-5887-781D-C64C-E99B9115EF30}"/>
                </a:ext>
              </a:extLst>
            </p:cNvPr>
            <p:cNvSpPr/>
            <p:nvPr/>
          </p:nvSpPr>
          <p:spPr>
            <a:xfrm>
              <a:off x="8319011" y="4443425"/>
              <a:ext cx="156720" cy="15197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71" name="그림 270">
            <a:extLst>
              <a:ext uri="{FF2B5EF4-FFF2-40B4-BE49-F238E27FC236}">
                <a16:creationId xmlns:a16="http://schemas.microsoft.com/office/drawing/2014/main" id="{4F0CF35E-B8B3-6C9E-907E-B8E622873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733" y="944151"/>
            <a:ext cx="3253043" cy="2998259"/>
          </a:xfrm>
          <a:prstGeom prst="rect">
            <a:avLst/>
          </a:prstGeom>
        </p:spPr>
      </p:pic>
      <p:sp>
        <p:nvSpPr>
          <p:cNvPr id="272" name="TextBox 271">
            <a:extLst>
              <a:ext uri="{FF2B5EF4-FFF2-40B4-BE49-F238E27FC236}">
                <a16:creationId xmlns:a16="http://schemas.microsoft.com/office/drawing/2014/main" id="{3589229E-5B25-BB51-688C-9EADB953F4FA}"/>
              </a:ext>
            </a:extLst>
          </p:cNvPr>
          <p:cNvSpPr txBox="1"/>
          <p:nvPr/>
        </p:nvSpPr>
        <p:spPr>
          <a:xfrm>
            <a:off x="4619762" y="5283240"/>
            <a:ext cx="3332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Quantization is a kind of mapping</a:t>
            </a:r>
          </a:p>
          <a:p>
            <a:pPr algn="ctr"/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FP32 to Int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94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172"/>
                                        </p:tgtEl>
                                      </p:cBhvr>
                                      <p:by x="79000" y="79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6 -4.07407E-6 L 0.00326 -0.06597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Quantization?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7E2AD966-A00F-53CE-6D45-6682A7C1D9E9}"/>
              </a:ext>
            </a:extLst>
          </p:cNvPr>
          <p:cNvGrpSpPr/>
          <p:nvPr/>
        </p:nvGrpSpPr>
        <p:grpSpPr>
          <a:xfrm>
            <a:off x="751457" y="1702327"/>
            <a:ext cx="10689087" cy="3854667"/>
            <a:chOff x="489388" y="2021946"/>
            <a:chExt cx="10689087" cy="3854667"/>
          </a:xfrm>
        </p:grpSpPr>
        <p:pic>
          <p:nvPicPr>
            <p:cNvPr id="9" name="그림 8" descr="라인이(가) 표시된 사진&#10;&#10;자동 생성된 설명">
              <a:extLst>
                <a:ext uri="{FF2B5EF4-FFF2-40B4-BE49-F238E27FC236}">
                  <a16:creationId xmlns:a16="http://schemas.microsoft.com/office/drawing/2014/main" id="{F0D5F130-D280-EB42-5DF7-A992A75D1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4275" y="2021946"/>
              <a:ext cx="4591050" cy="2314575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24ED1D6-6027-DD54-37A1-5DC2F9699164}"/>
                </a:ext>
              </a:extLst>
            </p:cNvPr>
            <p:cNvSpPr txBox="1"/>
            <p:nvPr/>
          </p:nvSpPr>
          <p:spPr>
            <a:xfrm>
              <a:off x="2049110" y="4572618"/>
              <a:ext cx="2448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Symmetric Quantization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20CAE66-5615-8915-3AE5-DF215B794CC2}"/>
                </a:ext>
              </a:extLst>
            </p:cNvPr>
            <p:cNvSpPr txBox="1"/>
            <p:nvPr/>
          </p:nvSpPr>
          <p:spPr>
            <a:xfrm>
              <a:off x="7170647" y="4570200"/>
              <a:ext cx="2576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Asymmetric Quantization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39A8E8A-6BE3-A28A-CF24-4DE8240E9AB7}"/>
                </a:ext>
              </a:extLst>
            </p:cNvPr>
            <p:cNvSpPr txBox="1"/>
            <p:nvPr/>
          </p:nvSpPr>
          <p:spPr>
            <a:xfrm>
              <a:off x="489388" y="5107172"/>
              <a:ext cx="557168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PAMS</a:t>
              </a:r>
            </a:p>
            <a:p>
              <a:pPr algn="ctr"/>
              <a:r>
                <a:rPr lang="en-US" altLang="ko-KR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Quantized Super-Resolution via Parameterized Max Scale</a:t>
              </a:r>
            </a:p>
            <a:p>
              <a:pPr algn="ctr"/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(2020)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A0EA672-AA9B-86F1-FDC9-CC92AC72330F}"/>
                </a:ext>
              </a:extLst>
            </p:cNvPr>
            <p:cNvSpPr txBox="1"/>
            <p:nvPr/>
          </p:nvSpPr>
          <p:spPr>
            <a:xfrm>
              <a:off x="5739165" y="5105628"/>
              <a:ext cx="543931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DDTB</a:t>
              </a:r>
            </a:p>
            <a:p>
              <a:pPr algn="ctr"/>
              <a:r>
                <a:rPr lang="en-US" altLang="ko-KR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Dynamic Dual Trainable Bounds for Ultra-low Precision Super-Resolution Networks</a:t>
              </a:r>
            </a:p>
            <a:p>
              <a:pPr algn="ctr"/>
              <a:r>
                <a:rPr lang="en-US" altLang="ko-KR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(2022)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3" name="그림 52" descr="라인, 그래프, 도표이(가) 표시된 사진&#10;&#10;자동 생성된 설명">
              <a:extLst>
                <a:ext uri="{FF2B5EF4-FFF2-40B4-BE49-F238E27FC236}">
                  <a16:creationId xmlns:a16="http://schemas.microsoft.com/office/drawing/2014/main" id="{F1F255F7-0367-6831-62E1-728B68C21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6632" y="2050520"/>
              <a:ext cx="4524375" cy="2257425"/>
            </a:xfrm>
            <a:prstGeom prst="rect">
              <a:avLst/>
            </a:prstGeom>
          </p:spPr>
        </p:pic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DA2D34E3-4BA4-CD51-24BC-587FB4AE85D6}"/>
              </a:ext>
            </a:extLst>
          </p:cNvPr>
          <p:cNvSpPr txBox="1"/>
          <p:nvPr/>
        </p:nvSpPr>
        <p:spPr>
          <a:xfrm>
            <a:off x="1446344" y="3871809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 err="1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Gholami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Amir, et al. "A survey of quantization methods for efficient neural network inference."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141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Quantization?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CDA4917-27AC-29C8-C4C8-617E78F50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117" y="1482295"/>
            <a:ext cx="2527622" cy="235935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B1BD0C7-A32C-86D6-835E-E9F40668D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254" y="1397951"/>
            <a:ext cx="2742865" cy="25280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EC67E64-CE5B-B3D6-35A9-F2627EB1E80C}"/>
              </a:ext>
            </a:extLst>
          </p:cNvPr>
          <p:cNvSpPr txBox="1"/>
          <p:nvPr/>
        </p:nvSpPr>
        <p:spPr>
          <a:xfrm>
            <a:off x="3368330" y="4266144"/>
            <a:ext cx="4948791" cy="1289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 a quantization bit precision (2, 4, 8, …),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</a:t>
            </a:r>
            <a:r>
              <a:rPr lang="en-US" altLang="ko-KR" dirty="0">
                <a:solidFill>
                  <a:srgbClr val="C455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appropriate quantization range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important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minimize quantization error.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655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1352B-1FA6-EFDE-A12F-867F3AFB69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Introduction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991E41-BA21-4A2E-EA5B-9343EA75EFAA}"/>
              </a:ext>
            </a:extLst>
          </p:cNvPr>
          <p:cNvSpPr txBox="1"/>
          <p:nvPr/>
        </p:nvSpPr>
        <p:spPr>
          <a:xfrm>
            <a:off x="3148799" y="4525038"/>
            <a:ext cx="2880000" cy="405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Emergence of EDSR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92C627-ECEA-2416-9222-2C337D550574}"/>
              </a:ext>
            </a:extLst>
          </p:cNvPr>
          <p:cNvSpPr txBox="1"/>
          <p:nvPr/>
        </p:nvSpPr>
        <p:spPr>
          <a:xfrm>
            <a:off x="6163199" y="4525038"/>
            <a:ext cx="2880000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ctr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Should BN be eliminated?</a:t>
            </a:r>
          </a:p>
        </p:txBody>
      </p:sp>
    </p:spTree>
    <p:extLst>
      <p:ext uri="{BB962C8B-B14F-4D97-AF65-F5344CB8AC3E}">
        <p14:creationId xmlns:p14="http://schemas.microsoft.com/office/powerpoint/2010/main" val="4252243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Emergence of EDSR</a:t>
            </a:r>
            <a:endParaRPr lang="ko-KR" altLang="en-US" dirty="0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C1459A6-E115-E885-0D09-1151E4AD930C}"/>
              </a:ext>
            </a:extLst>
          </p:cNvPr>
          <p:cNvGrpSpPr/>
          <p:nvPr/>
        </p:nvGrpSpPr>
        <p:grpSpPr>
          <a:xfrm>
            <a:off x="4462154" y="968492"/>
            <a:ext cx="6104246" cy="2441458"/>
            <a:chOff x="4462154" y="968492"/>
            <a:chExt cx="6104246" cy="24414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322F25F5-80BE-C095-2835-16693A06B0FF}"/>
                </a:ext>
              </a:extLst>
            </p:cNvPr>
            <p:cNvGrpSpPr/>
            <p:nvPr/>
          </p:nvGrpSpPr>
          <p:grpSpPr>
            <a:xfrm>
              <a:off x="5505482" y="968492"/>
              <a:ext cx="5060918" cy="1369201"/>
              <a:chOff x="5505482" y="1031992"/>
              <a:chExt cx="5060918" cy="1369201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F1FDD12-8157-180A-4B65-2C327982977C}"/>
                  </a:ext>
                </a:extLst>
              </p:cNvPr>
              <p:cNvGrpSpPr/>
              <p:nvPr/>
            </p:nvGrpSpPr>
            <p:grpSpPr>
              <a:xfrm>
                <a:off x="6381750" y="1031992"/>
                <a:ext cx="4184650" cy="1369201"/>
                <a:chOff x="6381750" y="1468996"/>
                <a:chExt cx="4184650" cy="1369201"/>
              </a:xfrm>
            </p:grpSpPr>
            <p:pic>
              <p:nvPicPr>
                <p:cNvPr id="7" name="그림 6">
                  <a:extLst>
                    <a:ext uri="{FF2B5EF4-FFF2-40B4-BE49-F238E27FC236}">
                      <a16:creationId xmlns:a16="http://schemas.microsoft.com/office/drawing/2014/main" id="{5EB7D14D-B7CC-3C8A-E368-BBCDF93A37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6381750" y="1468996"/>
                  <a:ext cx="3245563" cy="1138369"/>
                </a:xfrm>
                <a:prstGeom prst="rect">
                  <a:avLst/>
                </a:prstGeom>
              </p:spPr>
            </p:pic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251EC33F-898E-51A3-1AD1-82735F07AEC4}"/>
                    </a:ext>
                  </a:extLst>
                </p:cNvPr>
                <p:cNvSpPr txBox="1"/>
                <p:nvPr/>
              </p:nvSpPr>
              <p:spPr>
                <a:xfrm>
                  <a:off x="6381750" y="2607365"/>
                  <a:ext cx="4184650" cy="2308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900" b="0" i="0" dirty="0">
                      <a:solidFill>
                        <a:schemeClr val="bg1">
                          <a:lumMod val="50000"/>
                        </a:schemeClr>
                      </a:solidFill>
                      <a:effectLst/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Zhang, </a:t>
                  </a:r>
                  <a:r>
                    <a:rPr lang="en-US" altLang="ko-KR" sz="900" b="0" i="0" dirty="0" err="1">
                      <a:solidFill>
                        <a:schemeClr val="bg1">
                          <a:lumMod val="50000"/>
                        </a:schemeClr>
                      </a:solidFill>
                      <a:effectLst/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Yulun</a:t>
                  </a:r>
                  <a:r>
                    <a:rPr lang="en-US" altLang="ko-KR" sz="900" b="0" i="0" dirty="0">
                      <a:solidFill>
                        <a:schemeClr val="bg1">
                          <a:lumMod val="50000"/>
                        </a:schemeClr>
                      </a:solidFill>
                      <a:effectLst/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 al. "Residual dense network for image super-resolution."</a:t>
                  </a:r>
                  <a:endParaRPr lang="ko-KR" altLang="en-US" sz="9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C3A3F15-C99E-2027-E67E-FE88E3467151}"/>
                  </a:ext>
                </a:extLst>
              </p:cNvPr>
              <p:cNvSpPr txBox="1"/>
              <p:nvPr/>
            </p:nvSpPr>
            <p:spPr>
              <a:xfrm>
                <a:off x="5505482" y="1530672"/>
                <a:ext cx="6783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바른공군체 Medium" panose="020B0600000101010101" pitchFamily="50" charset="-127"/>
                    <a:ea typeface="바른공군체 Medium" panose="020B0600000101010101" pitchFamily="50" charset="-127"/>
                  </a:rPr>
                  <a:t>RDN</a:t>
                </a:r>
                <a:endParaRPr lang="ko-KR" altLang="en-US" dirty="0">
                  <a:latin typeface="바른공군체 Medium" panose="020B0600000101010101" pitchFamily="50" charset="-127"/>
                  <a:ea typeface="바른공군체 Medium" panose="020B0600000101010101" pitchFamily="50" charset="-127"/>
                </a:endParaRPr>
              </a:p>
            </p:txBody>
          </p:sp>
        </p:grp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53B73E6B-0F60-04BF-F415-87437BC840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2154" y="1836504"/>
              <a:ext cx="1089813" cy="1573446"/>
            </a:xfrm>
            <a:prstGeom prst="straightConnector1">
              <a:avLst/>
            </a:prstGeom>
            <a:ln w="28575"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FC6E117-F785-65CF-4781-7F16EB681DB1}"/>
              </a:ext>
            </a:extLst>
          </p:cNvPr>
          <p:cNvGrpSpPr/>
          <p:nvPr/>
        </p:nvGrpSpPr>
        <p:grpSpPr>
          <a:xfrm>
            <a:off x="4462154" y="2713919"/>
            <a:ext cx="5977246" cy="1602294"/>
            <a:chOff x="4462154" y="2713919"/>
            <a:chExt cx="5977246" cy="1602294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0DDEA783-57A6-2D9D-5964-BF01E5C8BFD3}"/>
                </a:ext>
              </a:extLst>
            </p:cNvPr>
            <p:cNvGrpSpPr/>
            <p:nvPr/>
          </p:nvGrpSpPr>
          <p:grpSpPr>
            <a:xfrm>
              <a:off x="5427735" y="2713919"/>
              <a:ext cx="5011665" cy="1602294"/>
              <a:chOff x="5427735" y="2752019"/>
              <a:chExt cx="5011665" cy="1602294"/>
            </a:xfrm>
          </p:grpSpPr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1EB6DBCC-215A-7764-E92D-D9CF8E441DE2}"/>
                  </a:ext>
                </a:extLst>
              </p:cNvPr>
              <p:cNvGrpSpPr/>
              <p:nvPr/>
            </p:nvGrpSpPr>
            <p:grpSpPr>
              <a:xfrm>
                <a:off x="6183873" y="2752019"/>
                <a:ext cx="4255527" cy="1602294"/>
                <a:chOff x="6183873" y="3017674"/>
                <a:chExt cx="4255527" cy="1602294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4FCE8D88-9657-D548-139F-A58273CE4D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83873" y="3017674"/>
                  <a:ext cx="3641316" cy="1232962"/>
                </a:xfrm>
                <a:prstGeom prst="rect">
                  <a:avLst/>
                </a:prstGeom>
              </p:spPr>
            </p:pic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21793A3-FAD0-10D7-33FB-D6F5AE22CE9E}"/>
                    </a:ext>
                  </a:extLst>
                </p:cNvPr>
                <p:cNvSpPr txBox="1"/>
                <p:nvPr/>
              </p:nvSpPr>
              <p:spPr>
                <a:xfrm>
                  <a:off x="6381750" y="4250636"/>
                  <a:ext cx="405765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900" b="0" i="0" dirty="0">
                      <a:solidFill>
                        <a:schemeClr val="bg1">
                          <a:lumMod val="50000"/>
                        </a:schemeClr>
                      </a:solidFill>
                      <a:effectLst/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Zhang, </a:t>
                  </a:r>
                  <a:r>
                    <a:rPr lang="en-US" altLang="ko-KR" sz="900" b="0" i="0" dirty="0" err="1">
                      <a:solidFill>
                        <a:schemeClr val="bg1">
                          <a:lumMod val="50000"/>
                        </a:schemeClr>
                      </a:solidFill>
                      <a:effectLst/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Yulun</a:t>
                  </a:r>
                  <a:r>
                    <a:rPr lang="en-US" altLang="ko-KR" sz="900" b="0" i="0" dirty="0">
                      <a:solidFill>
                        <a:schemeClr val="bg1">
                          <a:lumMod val="50000"/>
                        </a:schemeClr>
                      </a:solidFill>
                      <a:effectLst/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 al. "Image super-resolution using very deep residual channel attention networks.”</a:t>
                  </a:r>
                  <a:endParaRPr lang="ko-KR" altLang="en-US" sz="9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EE22E9C-5E3C-1F18-92F2-AA333E593231}"/>
                  </a:ext>
                </a:extLst>
              </p:cNvPr>
              <p:cNvSpPr txBox="1"/>
              <p:nvPr/>
            </p:nvSpPr>
            <p:spPr>
              <a:xfrm>
                <a:off x="5427735" y="3368500"/>
                <a:ext cx="83388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바른공군체 Medium" panose="020B0600000101010101" pitchFamily="50" charset="-127"/>
                    <a:ea typeface="바른공군체 Medium" panose="020B0600000101010101" pitchFamily="50" charset="-127"/>
                  </a:rPr>
                  <a:t>RCAN</a:t>
                </a:r>
                <a:endParaRPr lang="ko-KR" altLang="en-US" dirty="0">
                  <a:latin typeface="바른공군체 Medium" panose="020B0600000101010101" pitchFamily="50" charset="-127"/>
                  <a:ea typeface="바른공군체 Medium" panose="020B0600000101010101" pitchFamily="50" charset="-127"/>
                </a:endParaRPr>
              </a:p>
            </p:txBody>
          </p:sp>
        </p:grp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0B2A9CFD-FD46-DE8C-F249-E3F524AF206F}"/>
                </a:ext>
              </a:extLst>
            </p:cNvPr>
            <p:cNvCxnSpPr>
              <a:cxnSpLocks/>
              <a:endCxn id="26" idx="1"/>
            </p:cNvCxnSpPr>
            <p:nvPr/>
          </p:nvCxnSpPr>
          <p:spPr>
            <a:xfrm>
              <a:off x="4462154" y="3409950"/>
              <a:ext cx="965581" cy="105116"/>
            </a:xfrm>
            <a:prstGeom prst="straightConnector1">
              <a:avLst/>
            </a:prstGeom>
            <a:ln w="28575"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7AC07E72-EF75-1F80-1693-AC4BD3932E65}"/>
              </a:ext>
            </a:extLst>
          </p:cNvPr>
          <p:cNvGrpSpPr/>
          <p:nvPr/>
        </p:nvGrpSpPr>
        <p:grpSpPr>
          <a:xfrm>
            <a:off x="4462154" y="3409950"/>
            <a:ext cx="6104246" cy="2905778"/>
            <a:chOff x="4462154" y="3409950"/>
            <a:chExt cx="6104246" cy="290577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53C3D9C-D782-8818-52AD-7F08E2D7B900}"/>
                </a:ext>
              </a:extLst>
            </p:cNvPr>
            <p:cNvGrpSpPr/>
            <p:nvPr/>
          </p:nvGrpSpPr>
          <p:grpSpPr>
            <a:xfrm>
              <a:off x="5551967" y="4705139"/>
              <a:ext cx="5014433" cy="1610589"/>
              <a:chOff x="5551967" y="4705139"/>
              <a:chExt cx="5014433" cy="1610589"/>
            </a:xfrm>
          </p:grpSpPr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A348D804-1AF1-D963-3CD8-C42023AF9A1E}"/>
                  </a:ext>
                </a:extLst>
              </p:cNvPr>
              <p:cNvGrpSpPr/>
              <p:nvPr/>
            </p:nvGrpSpPr>
            <p:grpSpPr>
              <a:xfrm>
                <a:off x="6381750" y="4705139"/>
                <a:ext cx="4184650" cy="1610589"/>
                <a:chOff x="6381750" y="4705139"/>
                <a:chExt cx="4184650" cy="1610589"/>
              </a:xfrm>
            </p:grpSpPr>
            <p:pic>
              <p:nvPicPr>
                <p:cNvPr id="16" name="그림 15">
                  <a:extLst>
                    <a:ext uri="{FF2B5EF4-FFF2-40B4-BE49-F238E27FC236}">
                      <a16:creationId xmlns:a16="http://schemas.microsoft.com/office/drawing/2014/main" id="{F2530660-91B4-F0E7-CAE7-A09F145561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381750" y="4705139"/>
                  <a:ext cx="3721424" cy="1193957"/>
                </a:xfrm>
                <a:prstGeom prst="rect">
                  <a:avLst/>
                </a:prstGeom>
              </p:spPr>
            </p:pic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2A2AD231-9380-3B17-D357-3668644FB0E5}"/>
                    </a:ext>
                  </a:extLst>
                </p:cNvPr>
                <p:cNvSpPr txBox="1"/>
                <p:nvPr/>
              </p:nvSpPr>
              <p:spPr>
                <a:xfrm>
                  <a:off x="6381750" y="5946396"/>
                  <a:ext cx="418465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Hui, Zheng, </a:t>
                  </a:r>
                  <a:r>
                    <a:rPr lang="en-US" altLang="ko-KR" sz="900" dirty="0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Xiumei</a:t>
                  </a:r>
                  <a:r>
                    <a:rPr lang="en-US" altLang="ko-KR" sz="900" dirty="0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Wang, and </a:t>
                  </a:r>
                  <a:r>
                    <a:rPr lang="en-US" altLang="ko-KR" sz="900" dirty="0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Xinbo</a:t>
                  </a:r>
                  <a:r>
                    <a:rPr lang="en-US" altLang="ko-KR" sz="900" dirty="0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Gao. "Fast and accurate single image super-resolution via information distillation network."</a:t>
                  </a:r>
                  <a:endParaRPr lang="ko-KR" altLang="en-US" sz="9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96556CD-EF92-085F-5AF8-96F81432CA03}"/>
                  </a:ext>
                </a:extLst>
              </p:cNvPr>
              <p:cNvSpPr txBox="1"/>
              <p:nvPr/>
            </p:nvSpPr>
            <p:spPr>
              <a:xfrm>
                <a:off x="5551967" y="5397978"/>
                <a:ext cx="5854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바른공군체 Medium" panose="020B0600000101010101" pitchFamily="50" charset="-127"/>
                    <a:ea typeface="바른공군체 Medium" panose="020B0600000101010101" pitchFamily="50" charset="-127"/>
                  </a:rPr>
                  <a:t>IDN</a:t>
                </a:r>
                <a:endParaRPr lang="ko-KR" altLang="en-US" dirty="0">
                  <a:latin typeface="바른공군체 Medium" panose="020B0600000101010101" pitchFamily="50" charset="-127"/>
                  <a:ea typeface="바른공군체 Medium" panose="020B0600000101010101" pitchFamily="50" charset="-127"/>
                </a:endParaRPr>
              </a:p>
            </p:txBody>
          </p:sp>
        </p:grp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B153815E-E94C-549E-6FB7-448E37E369A6}"/>
                </a:ext>
              </a:extLst>
            </p:cNvPr>
            <p:cNvCxnSpPr>
              <a:cxnSpLocks/>
            </p:cNvCxnSpPr>
            <p:nvPr/>
          </p:nvCxnSpPr>
          <p:spPr>
            <a:xfrm>
              <a:off x="4462154" y="3409950"/>
              <a:ext cx="1043328" cy="1988028"/>
            </a:xfrm>
            <a:prstGeom prst="straightConnector1">
              <a:avLst/>
            </a:prstGeom>
            <a:ln w="28575">
              <a:solidFill>
                <a:srgbClr val="8F2D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3A02ADC-507A-D4FA-ECEF-4E5C3320A382}"/>
              </a:ext>
            </a:extLst>
          </p:cNvPr>
          <p:cNvGrpSpPr/>
          <p:nvPr/>
        </p:nvGrpSpPr>
        <p:grpSpPr>
          <a:xfrm>
            <a:off x="4151733" y="2019131"/>
            <a:ext cx="3641316" cy="3652318"/>
            <a:chOff x="820838" y="2019131"/>
            <a:chExt cx="3641316" cy="3652318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597852D-CE22-CF4B-C753-B6FF09C66F82}"/>
                </a:ext>
              </a:extLst>
            </p:cNvPr>
            <p:cNvGrpSpPr/>
            <p:nvPr/>
          </p:nvGrpSpPr>
          <p:grpSpPr>
            <a:xfrm>
              <a:off x="820838" y="2019131"/>
              <a:ext cx="3641316" cy="3087469"/>
              <a:chOff x="4275342" y="2038181"/>
              <a:chExt cx="3641316" cy="3087469"/>
            </a:xfrm>
          </p:grpSpPr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8A07250-BEE0-8E28-4834-882D749E64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75342" y="2038181"/>
                <a:ext cx="3641316" cy="2781637"/>
              </a:xfrm>
              <a:prstGeom prst="rect">
                <a:avLst/>
              </a:prstGeom>
            </p:spPr>
          </p:pic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FE05039-B148-20B0-C5B6-FADD86BD6C53}"/>
                  </a:ext>
                </a:extLst>
              </p:cNvPr>
              <p:cNvSpPr txBox="1"/>
              <p:nvPr/>
            </p:nvSpPr>
            <p:spPr>
              <a:xfrm>
                <a:off x="4369233" y="4756318"/>
                <a:ext cx="320631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900" dirty="0">
                    <a:solidFill>
                      <a:schemeClr val="bg1">
                        <a:lumMod val="6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Lim, Bee, et al. “Enhanced deep residual networks for single image super-resolution,”</a:t>
                </a:r>
                <a:endParaRPr lang="ko-KR" altLang="en-US" sz="9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70BF0D5-9D39-37A4-5FBE-E539FE7F5E7B}"/>
                </a:ext>
              </a:extLst>
            </p:cNvPr>
            <p:cNvSpPr txBox="1"/>
            <p:nvPr/>
          </p:nvSpPr>
          <p:spPr>
            <a:xfrm>
              <a:off x="2118578" y="5302117"/>
              <a:ext cx="7986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바른공군체 Medium" panose="020B0600000101010101" pitchFamily="50" charset="-127"/>
                  <a:ea typeface="바른공군체 Medium" panose="020B0600000101010101" pitchFamily="50" charset="-127"/>
                </a:rPr>
                <a:t>EDSR</a:t>
              </a:r>
              <a:endParaRPr lang="ko-KR" altLang="en-US" dirty="0">
                <a:latin typeface="바른공군체 Medium" panose="020B0600000101010101" pitchFamily="50" charset="-127"/>
                <a:ea typeface="바른공군체 Medium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334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7037E-6 L -0.28698 -0.0020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2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6F2A8911-0ED1-2B3A-CDAD-E8BE1E13300C}"/>
              </a:ext>
            </a:extLst>
          </p:cNvPr>
          <p:cNvSpPr/>
          <p:nvPr/>
        </p:nvSpPr>
        <p:spPr>
          <a:xfrm>
            <a:off x="1460043" y="1245903"/>
            <a:ext cx="8598866" cy="1402328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Should BN be eliminated?</a:t>
            </a:r>
            <a:endParaRPr lang="ko-KR" altLang="en-US" dirty="0"/>
          </a:p>
        </p:txBody>
      </p:sp>
      <p:pic>
        <p:nvPicPr>
          <p:cNvPr id="12" name="그림 11" descr="건물, 창문, 파사드, 건축물이(가) 표시된 사진&#10;&#10;자동 생성된 설명">
            <a:extLst>
              <a:ext uri="{FF2B5EF4-FFF2-40B4-BE49-F238E27FC236}">
                <a16:creationId xmlns:a16="http://schemas.microsoft.com/office/drawing/2014/main" id="{5C6F3588-1A47-7CBB-1ABA-157DA9324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23" y="1634643"/>
            <a:ext cx="584081" cy="584081"/>
          </a:xfrm>
          <a:prstGeom prst="rect">
            <a:avLst/>
          </a:prstGeom>
        </p:spPr>
      </p:pic>
      <p:pic>
        <p:nvPicPr>
          <p:cNvPr id="13" name="그림 12" descr="건물, 창문, 파사드, 건축물이(가) 표시된 사진&#10;&#10;자동 생성된 설명">
            <a:extLst>
              <a:ext uri="{FF2B5EF4-FFF2-40B4-BE49-F238E27FC236}">
                <a16:creationId xmlns:a16="http://schemas.microsoft.com/office/drawing/2014/main" id="{88DB7B92-9E88-759D-F47B-B6A263782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5692" y="1218078"/>
            <a:ext cx="1417208" cy="141721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EA552CF-6111-8023-F49F-DCEF8C4C2E13}"/>
              </a:ext>
            </a:extLst>
          </p:cNvPr>
          <p:cNvSpPr txBox="1"/>
          <p:nvPr/>
        </p:nvSpPr>
        <p:spPr>
          <a:xfrm>
            <a:off x="371283" y="2218724"/>
            <a:ext cx="10887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Resolution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DE78B-8FBC-262B-ECD6-B91BAF1E1F1B}"/>
              </a:ext>
            </a:extLst>
          </p:cNvPr>
          <p:cNvSpPr txBox="1"/>
          <p:nvPr/>
        </p:nvSpPr>
        <p:spPr>
          <a:xfrm>
            <a:off x="10439916" y="2715309"/>
            <a:ext cx="1111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Resolution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2DF914F-ACAF-D067-0C40-ECAEAC048873}"/>
              </a:ext>
            </a:extLst>
          </p:cNvPr>
          <p:cNvGrpSpPr/>
          <p:nvPr/>
        </p:nvGrpSpPr>
        <p:grpSpPr>
          <a:xfrm>
            <a:off x="1733238" y="1444878"/>
            <a:ext cx="2322986" cy="963605"/>
            <a:chOff x="2115665" y="1982348"/>
            <a:chExt cx="2322986" cy="963605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0D2B2AE8-B983-9A3D-F177-C9F098B4B3F4}"/>
                </a:ext>
              </a:extLst>
            </p:cNvPr>
            <p:cNvSpPr/>
            <p:nvPr/>
          </p:nvSpPr>
          <p:spPr>
            <a:xfrm>
              <a:off x="2260133" y="1982348"/>
              <a:ext cx="2065241" cy="963605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CC839C25-8810-361B-787A-FA064E1CBFA0}"/>
                </a:ext>
              </a:extLst>
            </p:cNvPr>
            <p:cNvCxnSpPr>
              <a:cxnSpLocks/>
            </p:cNvCxnSpPr>
            <p:nvPr/>
          </p:nvCxnSpPr>
          <p:spPr>
            <a:xfrm>
              <a:off x="2115665" y="2483941"/>
              <a:ext cx="2322986" cy="0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A80E22F-B647-D9B5-7136-E170597C8F20}"/>
                </a:ext>
              </a:extLst>
            </p:cNvPr>
            <p:cNvSpPr/>
            <p:nvPr/>
          </p:nvSpPr>
          <p:spPr>
            <a:xfrm>
              <a:off x="2515518" y="2336032"/>
              <a:ext cx="486212" cy="295817"/>
            </a:xfrm>
            <a:prstGeom prst="rect">
              <a:avLst/>
            </a:prstGeom>
            <a:solidFill>
              <a:srgbClr val="8F2D3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bg1"/>
                  </a:solidFill>
                </a:rPr>
                <a:t>Conv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5D240FF-35F4-8529-EE14-8BB84CE97E73}"/>
                </a:ext>
              </a:extLst>
            </p:cNvPr>
            <p:cNvSpPr/>
            <p:nvPr/>
          </p:nvSpPr>
          <p:spPr>
            <a:xfrm>
              <a:off x="3055397" y="2336032"/>
              <a:ext cx="486212" cy="29581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err="1">
                  <a:solidFill>
                    <a:schemeClr val="tx1"/>
                  </a:solidFill>
                </a:rPr>
                <a:t>ReLU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A6711E4-769B-6FB5-A440-F69431098FCA}"/>
                </a:ext>
              </a:extLst>
            </p:cNvPr>
            <p:cNvSpPr/>
            <p:nvPr/>
          </p:nvSpPr>
          <p:spPr>
            <a:xfrm>
              <a:off x="3595286" y="2336032"/>
              <a:ext cx="486212" cy="295817"/>
            </a:xfrm>
            <a:prstGeom prst="rect">
              <a:avLst/>
            </a:prstGeom>
            <a:solidFill>
              <a:srgbClr val="8F2D3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bg1"/>
                  </a:solidFill>
                </a:rPr>
                <a:t>Conv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66D9776C-33FB-A68E-2050-8FBA486313E6}"/>
                </a:ext>
              </a:extLst>
            </p:cNvPr>
            <p:cNvSpPr/>
            <p:nvPr/>
          </p:nvSpPr>
          <p:spPr>
            <a:xfrm>
              <a:off x="2419377" y="2452692"/>
              <a:ext cx="49251" cy="6249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5C3F4E0-6D09-AE56-F584-834E20868E5A}"/>
                </a:ext>
              </a:extLst>
            </p:cNvPr>
            <p:cNvSpPr/>
            <p:nvPr/>
          </p:nvSpPr>
          <p:spPr>
            <a:xfrm>
              <a:off x="4128098" y="2452692"/>
              <a:ext cx="49251" cy="6249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cxnSp>
          <p:nvCxnSpPr>
            <p:cNvPr id="30" name="연결선: 꺾임 29">
              <a:extLst>
                <a:ext uri="{FF2B5EF4-FFF2-40B4-BE49-F238E27FC236}">
                  <a16:creationId xmlns:a16="http://schemas.microsoft.com/office/drawing/2014/main" id="{6836DD60-BCBB-BA57-0BBF-9B9D50E5F8C5}"/>
                </a:ext>
              </a:extLst>
            </p:cNvPr>
            <p:cNvCxnSpPr>
              <a:cxnSpLocks/>
              <a:stCxn id="28" idx="0"/>
              <a:endCxn id="29" idx="0"/>
            </p:cNvCxnSpPr>
            <p:nvPr/>
          </p:nvCxnSpPr>
          <p:spPr>
            <a:xfrm rot="5400000" flipH="1" flipV="1">
              <a:off x="3297897" y="1598331"/>
              <a:ext cx="4398" cy="1708721"/>
            </a:xfrm>
            <a:prstGeom prst="bentConnector3">
              <a:avLst>
                <a:gd name="adj1" fmla="val 6118417"/>
              </a:avLst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31727644-CF89-0BD7-F125-7214E1D11FDA}"/>
              </a:ext>
            </a:extLst>
          </p:cNvPr>
          <p:cNvGrpSpPr>
            <a:grpSpLocks/>
          </p:cNvGrpSpPr>
          <p:nvPr/>
        </p:nvGrpSpPr>
        <p:grpSpPr>
          <a:xfrm>
            <a:off x="4629236" y="1444878"/>
            <a:ext cx="2322986" cy="963605"/>
            <a:chOff x="2115665" y="1982348"/>
            <a:chExt cx="2322986" cy="963605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B35A6B84-CB22-FE38-CB7D-355DB54DD63D}"/>
                </a:ext>
              </a:extLst>
            </p:cNvPr>
            <p:cNvSpPr>
              <a:spLocks/>
            </p:cNvSpPr>
            <p:nvPr/>
          </p:nvSpPr>
          <p:spPr>
            <a:xfrm>
              <a:off x="2260133" y="1982348"/>
              <a:ext cx="2065241" cy="963605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B8427121-BAE5-ECCD-6826-AAF1096C5470}"/>
                </a:ext>
              </a:extLst>
            </p:cNvPr>
            <p:cNvCxnSpPr>
              <a:cxnSpLocks/>
            </p:cNvCxnSpPr>
            <p:nvPr/>
          </p:nvCxnSpPr>
          <p:spPr>
            <a:xfrm>
              <a:off x="2115665" y="2483941"/>
              <a:ext cx="2322986" cy="0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CEBCD3D-8FC6-3629-F84A-9B5D234B4927}"/>
                </a:ext>
              </a:extLst>
            </p:cNvPr>
            <p:cNvSpPr>
              <a:spLocks/>
            </p:cNvSpPr>
            <p:nvPr/>
          </p:nvSpPr>
          <p:spPr>
            <a:xfrm>
              <a:off x="2515518" y="2336032"/>
              <a:ext cx="486212" cy="295817"/>
            </a:xfrm>
            <a:prstGeom prst="rect">
              <a:avLst/>
            </a:prstGeom>
            <a:solidFill>
              <a:srgbClr val="8F2D3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bg1"/>
                  </a:solidFill>
                </a:rPr>
                <a:t>Conv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62CE9C7-CEF5-1DB5-0E95-C998BBF185E6}"/>
                </a:ext>
              </a:extLst>
            </p:cNvPr>
            <p:cNvSpPr>
              <a:spLocks/>
            </p:cNvSpPr>
            <p:nvPr/>
          </p:nvSpPr>
          <p:spPr>
            <a:xfrm>
              <a:off x="3055397" y="2336032"/>
              <a:ext cx="486212" cy="29581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err="1">
                  <a:solidFill>
                    <a:schemeClr val="tx1"/>
                  </a:solidFill>
                </a:rPr>
                <a:t>ReLU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07597E62-DDDF-9756-0865-4D21745B1DB6}"/>
                </a:ext>
              </a:extLst>
            </p:cNvPr>
            <p:cNvSpPr>
              <a:spLocks/>
            </p:cNvSpPr>
            <p:nvPr/>
          </p:nvSpPr>
          <p:spPr>
            <a:xfrm>
              <a:off x="3595286" y="2336032"/>
              <a:ext cx="486212" cy="295817"/>
            </a:xfrm>
            <a:prstGeom prst="rect">
              <a:avLst/>
            </a:prstGeom>
            <a:solidFill>
              <a:srgbClr val="8F2D3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bg1"/>
                  </a:solidFill>
                </a:rPr>
                <a:t>Conv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F53A54DB-394B-558C-621D-1B93234191EA}"/>
                </a:ext>
              </a:extLst>
            </p:cNvPr>
            <p:cNvSpPr>
              <a:spLocks/>
            </p:cNvSpPr>
            <p:nvPr/>
          </p:nvSpPr>
          <p:spPr>
            <a:xfrm>
              <a:off x="2419377" y="2452692"/>
              <a:ext cx="49251" cy="6249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42446912-B5F3-24B4-5270-9D979D9B92EA}"/>
                </a:ext>
              </a:extLst>
            </p:cNvPr>
            <p:cNvSpPr>
              <a:spLocks/>
            </p:cNvSpPr>
            <p:nvPr/>
          </p:nvSpPr>
          <p:spPr>
            <a:xfrm>
              <a:off x="4128098" y="2452692"/>
              <a:ext cx="49251" cy="6249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1B618D6D-1262-4F5D-9F0F-50660E4698A5}"/>
                </a:ext>
              </a:extLst>
            </p:cNvPr>
            <p:cNvCxnSpPr>
              <a:cxnSpLocks/>
              <a:stCxn id="38" idx="0"/>
              <a:endCxn id="39" idx="0"/>
            </p:cNvCxnSpPr>
            <p:nvPr/>
          </p:nvCxnSpPr>
          <p:spPr>
            <a:xfrm rot="5400000" flipH="1" flipV="1">
              <a:off x="3297897" y="1598331"/>
              <a:ext cx="4398" cy="1708721"/>
            </a:xfrm>
            <a:prstGeom prst="bentConnector3">
              <a:avLst>
                <a:gd name="adj1" fmla="val 6118417"/>
              </a:avLst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E1A5B063-C5C3-6F6B-B72A-CCFD66E423E1}"/>
              </a:ext>
            </a:extLst>
          </p:cNvPr>
          <p:cNvGrpSpPr/>
          <p:nvPr/>
        </p:nvGrpSpPr>
        <p:grpSpPr>
          <a:xfrm>
            <a:off x="7524316" y="1444878"/>
            <a:ext cx="2322986" cy="963605"/>
            <a:chOff x="2115665" y="1982348"/>
            <a:chExt cx="2322986" cy="963605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CF209D76-D19B-9317-A4F8-529F90F795D2}"/>
                </a:ext>
              </a:extLst>
            </p:cNvPr>
            <p:cNvSpPr/>
            <p:nvPr/>
          </p:nvSpPr>
          <p:spPr>
            <a:xfrm>
              <a:off x="2260133" y="1982348"/>
              <a:ext cx="2065241" cy="963605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74F87567-BA73-B876-F5BC-7A81383B9089}"/>
                </a:ext>
              </a:extLst>
            </p:cNvPr>
            <p:cNvCxnSpPr>
              <a:cxnSpLocks/>
            </p:cNvCxnSpPr>
            <p:nvPr/>
          </p:nvCxnSpPr>
          <p:spPr>
            <a:xfrm>
              <a:off x="2115665" y="2483941"/>
              <a:ext cx="2322986" cy="0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2B80EDA9-5EDC-31F7-AB15-A679995E442D}"/>
                </a:ext>
              </a:extLst>
            </p:cNvPr>
            <p:cNvSpPr/>
            <p:nvPr/>
          </p:nvSpPr>
          <p:spPr>
            <a:xfrm>
              <a:off x="2515518" y="2336032"/>
              <a:ext cx="486212" cy="295817"/>
            </a:xfrm>
            <a:prstGeom prst="rect">
              <a:avLst/>
            </a:prstGeom>
            <a:solidFill>
              <a:srgbClr val="8F2D3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bg1"/>
                  </a:solidFill>
                </a:rPr>
                <a:t>Conv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08A664BE-6223-38EF-75AA-2F7C5A107A4D}"/>
                </a:ext>
              </a:extLst>
            </p:cNvPr>
            <p:cNvSpPr/>
            <p:nvPr/>
          </p:nvSpPr>
          <p:spPr>
            <a:xfrm>
              <a:off x="3055397" y="2336032"/>
              <a:ext cx="486212" cy="29581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err="1">
                  <a:solidFill>
                    <a:schemeClr val="tx1"/>
                  </a:solidFill>
                </a:rPr>
                <a:t>ReLU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C74FF186-ED2F-4F7B-FE20-0FB5E6C2D8E9}"/>
                </a:ext>
              </a:extLst>
            </p:cNvPr>
            <p:cNvSpPr/>
            <p:nvPr/>
          </p:nvSpPr>
          <p:spPr>
            <a:xfrm>
              <a:off x="3595286" y="2336032"/>
              <a:ext cx="486212" cy="295817"/>
            </a:xfrm>
            <a:prstGeom prst="rect">
              <a:avLst/>
            </a:prstGeom>
            <a:solidFill>
              <a:srgbClr val="8F2D3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bg1"/>
                  </a:solidFill>
                </a:rPr>
                <a:t>Conv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2938BBBD-7261-58C3-2594-A5D8B9AF98FE}"/>
                </a:ext>
              </a:extLst>
            </p:cNvPr>
            <p:cNvSpPr/>
            <p:nvPr/>
          </p:nvSpPr>
          <p:spPr>
            <a:xfrm>
              <a:off x="2419377" y="2452692"/>
              <a:ext cx="49251" cy="6249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7C6A61EA-3EC7-B6CB-F655-FC92CC6FF640}"/>
                </a:ext>
              </a:extLst>
            </p:cNvPr>
            <p:cNvSpPr/>
            <p:nvPr/>
          </p:nvSpPr>
          <p:spPr>
            <a:xfrm>
              <a:off x="4128098" y="2452692"/>
              <a:ext cx="49251" cy="6249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cxnSp>
          <p:nvCxnSpPr>
            <p:cNvPr id="49" name="연결선: 꺾임 48">
              <a:extLst>
                <a:ext uri="{FF2B5EF4-FFF2-40B4-BE49-F238E27FC236}">
                  <a16:creationId xmlns:a16="http://schemas.microsoft.com/office/drawing/2014/main" id="{36ADF0D1-F809-FA98-C6BA-89DBC1C2204A}"/>
                </a:ext>
              </a:extLst>
            </p:cNvPr>
            <p:cNvCxnSpPr>
              <a:cxnSpLocks/>
              <a:stCxn id="47" idx="0"/>
              <a:endCxn id="48" idx="0"/>
            </p:cNvCxnSpPr>
            <p:nvPr/>
          </p:nvCxnSpPr>
          <p:spPr>
            <a:xfrm rot="5400000" flipH="1" flipV="1">
              <a:off x="3297897" y="1598331"/>
              <a:ext cx="4398" cy="1708721"/>
            </a:xfrm>
            <a:prstGeom prst="bentConnector3">
              <a:avLst>
                <a:gd name="adj1" fmla="val 6118417"/>
              </a:avLst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4741340-D5C9-0388-7921-BA70D34580FA}"/>
              </a:ext>
            </a:extLst>
          </p:cNvPr>
          <p:cNvGrpSpPr/>
          <p:nvPr/>
        </p:nvGrpSpPr>
        <p:grpSpPr>
          <a:xfrm>
            <a:off x="915664" y="2094379"/>
            <a:ext cx="10039050" cy="3071651"/>
            <a:chOff x="915664" y="2094379"/>
            <a:chExt cx="10039050" cy="307165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52F44B66-9AA6-269A-E317-FE3DF03046B8}"/>
                </a:ext>
              </a:extLst>
            </p:cNvPr>
            <p:cNvGrpSpPr/>
            <p:nvPr/>
          </p:nvGrpSpPr>
          <p:grpSpPr>
            <a:xfrm>
              <a:off x="915664" y="3104420"/>
              <a:ext cx="10039050" cy="2061610"/>
              <a:chOff x="915664" y="3104420"/>
              <a:chExt cx="10039050" cy="2061610"/>
            </a:xfrm>
          </p:grpSpPr>
          <p:pic>
            <p:nvPicPr>
              <p:cNvPr id="4" name="그림 3" descr="스크린샷, 도표, 텍스트, 그래프이(가) 표시된 사진&#10;&#10;자동 생성된 설명">
                <a:extLst>
                  <a:ext uri="{FF2B5EF4-FFF2-40B4-BE49-F238E27FC236}">
                    <a16:creationId xmlns:a16="http://schemas.microsoft.com/office/drawing/2014/main" id="{26321B03-4FF3-DA22-3873-8A716814B2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54714" y="3104420"/>
                <a:ext cx="2400000" cy="1800000"/>
              </a:xfrm>
              <a:prstGeom prst="rect">
                <a:avLst/>
              </a:prstGeom>
            </p:spPr>
          </p:pic>
          <p:pic>
            <p:nvPicPr>
              <p:cNvPr id="6" name="그림 5" descr="도표, 스크린샷, 그래프, 라인이(가) 표시된 사진&#10;&#10;자동 생성된 설명">
                <a:extLst>
                  <a:ext uri="{FF2B5EF4-FFF2-40B4-BE49-F238E27FC236}">
                    <a16:creationId xmlns:a16="http://schemas.microsoft.com/office/drawing/2014/main" id="{3EEBE4B8-487B-DC81-E398-732ABA6991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5664" y="3104420"/>
                <a:ext cx="2400000" cy="1800000"/>
              </a:xfrm>
              <a:prstGeom prst="rect">
                <a:avLst/>
              </a:prstGeom>
            </p:spPr>
          </p:pic>
          <p:pic>
            <p:nvPicPr>
              <p:cNvPr id="8" name="그림 7" descr="도표, 스크린샷, 그래프, 텍스트이(가) 표시된 사진&#10;&#10;자동 생성된 설명">
                <a:extLst>
                  <a:ext uri="{FF2B5EF4-FFF2-40B4-BE49-F238E27FC236}">
                    <a16:creationId xmlns:a16="http://schemas.microsoft.com/office/drawing/2014/main" id="{8DE0B114-38D4-0196-5514-C64C90BD86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62014" y="3104420"/>
                <a:ext cx="2400000" cy="1800000"/>
              </a:xfrm>
              <a:prstGeom prst="rect">
                <a:avLst/>
              </a:prstGeom>
            </p:spPr>
          </p:pic>
          <p:pic>
            <p:nvPicPr>
              <p:cNvPr id="10" name="그림 9" descr="도표, 스크린샷, 그래프, 라인이(가) 표시된 사진&#10;&#10;자동 생성된 설명">
                <a:extLst>
                  <a:ext uri="{FF2B5EF4-FFF2-40B4-BE49-F238E27FC236}">
                    <a16:creationId xmlns:a16="http://schemas.microsoft.com/office/drawing/2014/main" id="{E21644E0-8506-D9B8-BF3B-9E73468ADA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8364" y="3104420"/>
                <a:ext cx="2400000" cy="1800000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176AA32-F9BD-7F54-3A3B-5B00586CA912}"/>
                  </a:ext>
                </a:extLst>
              </p:cNvPr>
              <p:cNvSpPr txBox="1"/>
              <p:nvPr/>
            </p:nvSpPr>
            <p:spPr>
              <a:xfrm>
                <a:off x="1799712" y="4904420"/>
                <a:ext cx="63190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Conv11</a:t>
                </a:r>
                <a:endParaRPr lang="ko-KR" alt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B4341A7-372C-43EC-D74D-94B18836F297}"/>
                  </a:ext>
                </a:extLst>
              </p:cNvPr>
              <p:cNvSpPr txBox="1"/>
              <p:nvPr/>
            </p:nvSpPr>
            <p:spPr>
              <a:xfrm>
                <a:off x="4346062" y="4904420"/>
                <a:ext cx="63190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Conv17</a:t>
                </a:r>
                <a:endParaRPr lang="ko-KR" alt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F218ECD-8A78-9751-F52E-63186389F987}"/>
                  </a:ext>
                </a:extLst>
              </p:cNvPr>
              <p:cNvSpPr txBox="1"/>
              <p:nvPr/>
            </p:nvSpPr>
            <p:spPr>
              <a:xfrm>
                <a:off x="6892412" y="4904420"/>
                <a:ext cx="63190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Conv23</a:t>
                </a:r>
                <a:endParaRPr lang="ko-KR" alt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D0D816E-AC6F-2A02-3946-C2966F3F35A6}"/>
                  </a:ext>
                </a:extLst>
              </p:cNvPr>
              <p:cNvSpPr txBox="1"/>
              <p:nvPr/>
            </p:nvSpPr>
            <p:spPr>
              <a:xfrm>
                <a:off x="9438762" y="4904420"/>
                <a:ext cx="63190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Conv31</a:t>
                </a:r>
                <a:endParaRPr lang="ko-KR" alt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F0BC95F-735B-0213-5E75-71A627A73A0D}"/>
                </a:ext>
              </a:extLst>
            </p:cNvPr>
            <p:cNvGrpSpPr/>
            <p:nvPr/>
          </p:nvGrpSpPr>
          <p:grpSpPr>
            <a:xfrm>
              <a:off x="2115664" y="2094379"/>
              <a:ext cx="7639050" cy="1010041"/>
              <a:chOff x="2115664" y="2094379"/>
              <a:chExt cx="7639050" cy="1010041"/>
            </a:xfrm>
          </p:grpSpPr>
          <p:cxnSp>
            <p:nvCxnSpPr>
              <p:cNvPr id="5" name="직선 화살표 연결선 4">
                <a:extLst>
                  <a:ext uri="{FF2B5EF4-FFF2-40B4-BE49-F238E27FC236}">
                    <a16:creationId xmlns:a16="http://schemas.microsoft.com/office/drawing/2014/main" id="{153953DE-10F3-A2E1-594E-C823B35F45C0}"/>
                  </a:ext>
                </a:extLst>
              </p:cNvPr>
              <p:cNvCxnSpPr>
                <a:cxnSpLocks/>
                <a:stCxn id="25" idx="2"/>
                <a:endCxn id="6" idx="0"/>
              </p:cNvCxnSpPr>
              <p:nvPr/>
            </p:nvCxnSpPr>
            <p:spPr>
              <a:xfrm flipH="1">
                <a:off x="2115664" y="2094379"/>
                <a:ext cx="260533" cy="1010041"/>
              </a:xfrm>
              <a:prstGeom prst="straightConnector1">
                <a:avLst/>
              </a:prstGeom>
              <a:ln w="19050">
                <a:solidFill>
                  <a:srgbClr val="8F2D3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B729FC90-7D62-BD59-471B-64A3533AC862}"/>
                  </a:ext>
                </a:extLst>
              </p:cNvPr>
              <p:cNvCxnSpPr>
                <a:cxnSpLocks/>
                <a:stCxn id="50" idx="2"/>
                <a:endCxn id="8" idx="0"/>
              </p:cNvCxnSpPr>
              <p:nvPr/>
            </p:nvCxnSpPr>
            <p:spPr>
              <a:xfrm>
                <a:off x="4342612" y="2188290"/>
                <a:ext cx="319402" cy="916130"/>
              </a:xfrm>
              <a:prstGeom prst="straightConnector1">
                <a:avLst/>
              </a:prstGeom>
              <a:ln w="19050">
                <a:solidFill>
                  <a:srgbClr val="8F2D3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66366F85-EE16-3BCB-C6B3-4E30B9B0750F}"/>
                  </a:ext>
                </a:extLst>
              </p:cNvPr>
              <p:cNvCxnSpPr>
                <a:cxnSpLocks/>
                <a:stCxn id="37" idx="2"/>
                <a:endCxn id="10" idx="0"/>
              </p:cNvCxnSpPr>
              <p:nvPr/>
            </p:nvCxnSpPr>
            <p:spPr>
              <a:xfrm>
                <a:off x="6351963" y="2094379"/>
                <a:ext cx="856401" cy="1010041"/>
              </a:xfrm>
              <a:prstGeom prst="straightConnector1">
                <a:avLst/>
              </a:prstGeom>
              <a:ln w="19050">
                <a:solidFill>
                  <a:srgbClr val="8F2D3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>
                <a:extLst>
                  <a:ext uri="{FF2B5EF4-FFF2-40B4-BE49-F238E27FC236}">
                    <a16:creationId xmlns:a16="http://schemas.microsoft.com/office/drawing/2014/main" id="{1938F202-BBC3-69B2-E700-671A0988BFED}"/>
                  </a:ext>
                </a:extLst>
              </p:cNvPr>
              <p:cNvCxnSpPr>
                <a:cxnSpLocks/>
                <a:stCxn id="46" idx="2"/>
                <a:endCxn id="4" idx="0"/>
              </p:cNvCxnSpPr>
              <p:nvPr/>
            </p:nvCxnSpPr>
            <p:spPr>
              <a:xfrm>
                <a:off x="9247043" y="2094379"/>
                <a:ext cx="507671" cy="1010041"/>
              </a:xfrm>
              <a:prstGeom prst="straightConnector1">
                <a:avLst/>
              </a:prstGeom>
              <a:ln w="19050">
                <a:solidFill>
                  <a:srgbClr val="8F2D3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A57EEA1-3799-79B4-D5E0-113CA2BD5AA1}"/>
                  </a:ext>
                </a:extLst>
              </p:cNvPr>
              <p:cNvSpPr txBox="1"/>
              <p:nvPr/>
            </p:nvSpPr>
            <p:spPr>
              <a:xfrm>
                <a:off x="4033072" y="1665070"/>
                <a:ext cx="61907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ko-KR" altLang="en-US" sz="2800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A57EEA1-3799-79B4-D5E0-113CA2BD5A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3072" y="1665070"/>
                <a:ext cx="619079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76E3BA3D-4086-6547-4B8D-E46C09A9513C}"/>
                  </a:ext>
                </a:extLst>
              </p:cNvPr>
              <p:cNvSpPr txBox="1"/>
              <p:nvPr/>
            </p:nvSpPr>
            <p:spPr>
              <a:xfrm>
                <a:off x="6929666" y="1665070"/>
                <a:ext cx="61907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ko-KR" altLang="en-US" sz="2800" dirty="0"/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76E3BA3D-4086-6547-4B8D-E46C09A951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9666" y="1665070"/>
                <a:ext cx="619079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TextBox 57">
            <a:extLst>
              <a:ext uri="{FF2B5EF4-FFF2-40B4-BE49-F238E27FC236}">
                <a16:creationId xmlns:a16="http://schemas.microsoft.com/office/drawing/2014/main" id="{B8C65151-5809-4F98-153F-9DF7AC8F87BC}"/>
              </a:ext>
            </a:extLst>
          </p:cNvPr>
          <p:cNvSpPr txBox="1"/>
          <p:nvPr/>
        </p:nvSpPr>
        <p:spPr>
          <a:xfrm>
            <a:off x="3582432" y="5415691"/>
            <a:ext cx="4416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distribution of activation is very dynamic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7DDCC748-8854-6B66-EC79-621C3C4DE285}"/>
              </a:ext>
            </a:extLst>
          </p:cNvPr>
          <p:cNvCxnSpPr>
            <a:cxnSpLocks/>
          </p:cNvCxnSpPr>
          <p:nvPr/>
        </p:nvCxnSpPr>
        <p:spPr>
          <a:xfrm>
            <a:off x="5775257" y="5785023"/>
            <a:ext cx="0" cy="289787"/>
          </a:xfrm>
          <a:prstGeom prst="straightConnector1">
            <a:avLst/>
          </a:prstGeom>
          <a:ln w="19050">
            <a:solidFill>
              <a:srgbClr val="8F2D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AB7E9DEC-E328-E4B2-D6B7-E8B6FEC45404}"/>
              </a:ext>
            </a:extLst>
          </p:cNvPr>
          <p:cNvSpPr txBox="1"/>
          <p:nvPr/>
        </p:nvSpPr>
        <p:spPr>
          <a:xfrm>
            <a:off x="4477466" y="6074810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quantization friendly!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37A3AA2-F0DF-8AA7-5551-91E2E0006BF1}"/>
              </a:ext>
            </a:extLst>
          </p:cNvPr>
          <p:cNvSpPr txBox="1"/>
          <p:nvPr/>
        </p:nvSpPr>
        <p:spPr>
          <a:xfrm>
            <a:off x="5360167" y="894280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EDSR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904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6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EE2F87-2338-4000-8D31-4655CB92D4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3200" dirty="0">
                <a:latin typeface="바른공군체 Medium" panose="020B0600000101010101" pitchFamily="50" charset="-127"/>
                <a:ea typeface="바른공군체 Medium" panose="020B0600000101010101" pitchFamily="50" charset="-127"/>
                <a:cs typeface="Times New Roman" panose="02020603050405020304" pitchFamily="18" charset="0"/>
              </a:rPr>
              <a:t>Impact of Normalization </a:t>
            </a:r>
            <a:br>
              <a:rPr lang="en-US" altLang="ko-KR" sz="3200" dirty="0">
                <a:latin typeface="바른공군체 Medium" panose="020B0600000101010101" pitchFamily="50" charset="-127"/>
                <a:ea typeface="바른공군체 Medium" panose="020B0600000101010101" pitchFamily="50" charset="-127"/>
                <a:cs typeface="Times New Roman" panose="02020603050405020304" pitchFamily="18" charset="0"/>
              </a:rPr>
            </a:br>
            <a:r>
              <a:rPr lang="en-US" altLang="ko-KR" sz="3200" dirty="0">
                <a:latin typeface="바른공군체 Medium" panose="020B0600000101010101" pitchFamily="50" charset="-127"/>
                <a:ea typeface="바른공군체 Medium" panose="020B0600000101010101" pitchFamily="50" charset="-127"/>
                <a:cs typeface="Times New Roman" panose="02020603050405020304" pitchFamily="18" charset="0"/>
              </a:rPr>
              <a:t>on Quantization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70DB129-350F-D4E6-1AAC-66CC41246BE9}"/>
              </a:ext>
            </a:extLst>
          </p:cNvPr>
          <p:cNvGrpSpPr/>
          <p:nvPr/>
        </p:nvGrpSpPr>
        <p:grpSpPr>
          <a:xfrm>
            <a:off x="3850873" y="4253705"/>
            <a:ext cx="4490251" cy="810608"/>
            <a:chOff x="3263098" y="4244815"/>
            <a:chExt cx="4490251" cy="81060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EA9BC0B-9009-0A83-10E4-5BC9DBDC1A9D}"/>
                </a:ext>
              </a:extLst>
            </p:cNvPr>
            <p:cNvSpPr txBox="1"/>
            <p:nvPr/>
          </p:nvSpPr>
          <p:spPr>
            <a:xfrm>
              <a:off x="3263098" y="4650119"/>
              <a:ext cx="4490251" cy="4053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5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Downscaling of Quantization interval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CCFB8B-B7A6-2E8E-9179-9F7C0A993E5A}"/>
                </a:ext>
              </a:extLst>
            </p:cNvPr>
            <p:cNvSpPr txBox="1"/>
            <p:nvPr/>
          </p:nvSpPr>
          <p:spPr>
            <a:xfrm>
              <a:off x="3658758" y="4244815"/>
              <a:ext cx="3215751" cy="4053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5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Limit of Quantization Unfitness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6008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0C397D-9F5A-F88E-EA22-E39023523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97" y="252714"/>
            <a:ext cx="6150576" cy="444844"/>
          </a:xfrm>
        </p:spPr>
        <p:txBody>
          <a:bodyPr/>
          <a:lstStyle/>
          <a:p>
            <a:r>
              <a:rPr lang="en-US" altLang="ko-KR" sz="2800" dirty="0"/>
              <a:t>Limit of Quantization Unfitness</a:t>
            </a:r>
            <a:endParaRPr lang="ko-KR" altLang="en-US" dirty="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A87FDE8-8290-173A-1F48-CC30767081EB}"/>
              </a:ext>
            </a:extLst>
          </p:cNvPr>
          <p:cNvGrpSpPr/>
          <p:nvPr/>
        </p:nvGrpSpPr>
        <p:grpSpPr>
          <a:xfrm>
            <a:off x="1062583" y="3257981"/>
            <a:ext cx="10064872" cy="2510745"/>
            <a:chOff x="1062583" y="1924187"/>
            <a:chExt cx="10064872" cy="2510745"/>
          </a:xfrm>
        </p:grpSpPr>
        <p:pic>
          <p:nvPicPr>
            <p:cNvPr id="4" name="그림 3" descr="스크린샷, 도표, 텍스트이(가) 표시된 사진&#10;&#10;자동 생성된 설명">
              <a:extLst>
                <a:ext uri="{FF2B5EF4-FFF2-40B4-BE49-F238E27FC236}">
                  <a16:creationId xmlns:a16="http://schemas.microsoft.com/office/drawing/2014/main" id="{6C0D099E-EC3C-8A32-6AB8-EE101F860C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408"/>
            <a:stretch/>
          </p:blipFill>
          <p:spPr>
            <a:xfrm>
              <a:off x="6386384" y="1924187"/>
              <a:ext cx="4741071" cy="2202968"/>
            </a:xfrm>
            <a:prstGeom prst="rect">
              <a:avLst/>
            </a:prstGeom>
          </p:spPr>
        </p:pic>
        <p:pic>
          <p:nvPicPr>
            <p:cNvPr id="5" name="그림 4" descr="스크린샷, 도표, 텍스트이(가) 표시된 사진&#10;&#10;자동 생성된 설명">
              <a:extLst>
                <a:ext uri="{FF2B5EF4-FFF2-40B4-BE49-F238E27FC236}">
                  <a16:creationId xmlns:a16="http://schemas.microsoft.com/office/drawing/2014/main" id="{F5E8FAFD-4277-23CC-B5E1-E2CED2D59F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1302"/>
            <a:stretch/>
          </p:blipFill>
          <p:spPr>
            <a:xfrm>
              <a:off x="1062583" y="1973615"/>
              <a:ext cx="4741071" cy="2079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1F3095F-B703-39FD-F905-F42CC2A0AF53}"/>
                </a:ext>
              </a:extLst>
            </p:cNvPr>
            <p:cNvSpPr txBox="1"/>
            <p:nvPr/>
          </p:nvSpPr>
          <p:spPr>
            <a:xfrm>
              <a:off x="2699951" y="4127155"/>
              <a:ext cx="16401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Activation of EDSR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4864088-83A3-7C0A-7305-BCD9AEBE1D6C}"/>
                </a:ext>
              </a:extLst>
            </p:cNvPr>
            <p:cNvSpPr txBox="1"/>
            <p:nvPr/>
          </p:nvSpPr>
          <p:spPr>
            <a:xfrm>
              <a:off x="7851858" y="4127154"/>
              <a:ext cx="19912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Activation of EDSR+BN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186AABE4-B7E9-F244-B84B-34C2E09828BA}"/>
              </a:ext>
            </a:extLst>
          </p:cNvPr>
          <p:cNvGrpSpPr/>
          <p:nvPr/>
        </p:nvGrpSpPr>
        <p:grpSpPr>
          <a:xfrm>
            <a:off x="2056648" y="1043392"/>
            <a:ext cx="8078703" cy="1918183"/>
            <a:chOff x="1768667" y="2602743"/>
            <a:chExt cx="8078703" cy="1918183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9E76AEBF-83F3-8333-B61A-70EDE6E4FFCC}"/>
                </a:ext>
              </a:extLst>
            </p:cNvPr>
            <p:cNvGrpSpPr/>
            <p:nvPr/>
          </p:nvGrpSpPr>
          <p:grpSpPr>
            <a:xfrm>
              <a:off x="1768667" y="2602743"/>
              <a:ext cx="3481314" cy="1444095"/>
              <a:chOff x="2115665" y="1982348"/>
              <a:chExt cx="2322986" cy="963605"/>
            </a:xfrm>
          </p:grpSpPr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E03B6C05-989F-5978-AE60-4684819DD9E8}"/>
                  </a:ext>
                </a:extLst>
              </p:cNvPr>
              <p:cNvSpPr/>
              <p:nvPr/>
            </p:nvSpPr>
            <p:spPr>
              <a:xfrm>
                <a:off x="2260133" y="1982348"/>
                <a:ext cx="2065241" cy="963605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6BEE6CD2-D7BB-F40E-D7B5-C0C4715A07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15665" y="2483941"/>
                <a:ext cx="2322986" cy="0"/>
              </a:xfrm>
              <a:prstGeom prst="lin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AAC3C25-7004-385F-4233-B273020944B8}"/>
                  </a:ext>
                </a:extLst>
              </p:cNvPr>
              <p:cNvSpPr/>
              <p:nvPr/>
            </p:nvSpPr>
            <p:spPr>
              <a:xfrm>
                <a:off x="2515518" y="2336032"/>
                <a:ext cx="48621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Conv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997C4230-63E6-FB6B-E31C-CB0A43850F16}"/>
                  </a:ext>
                </a:extLst>
              </p:cNvPr>
              <p:cNvSpPr/>
              <p:nvPr/>
            </p:nvSpPr>
            <p:spPr>
              <a:xfrm>
                <a:off x="3055397" y="2336032"/>
                <a:ext cx="486212" cy="295817"/>
              </a:xfrm>
              <a:prstGeom prst="rect">
                <a:avLst/>
              </a:prstGeom>
              <a:solidFill>
                <a:srgbClr val="E3DAD1"/>
              </a:solidFill>
              <a:ln>
                <a:solidFill>
                  <a:srgbClr val="A68A6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ReLU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013F5345-AABA-EA89-0146-CF750C4F5366}"/>
                  </a:ext>
                </a:extLst>
              </p:cNvPr>
              <p:cNvSpPr/>
              <p:nvPr/>
            </p:nvSpPr>
            <p:spPr>
              <a:xfrm>
                <a:off x="3595286" y="2336032"/>
                <a:ext cx="48621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Conv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11D64627-6713-68A8-34D0-E3E2EB7B9061}"/>
                  </a:ext>
                </a:extLst>
              </p:cNvPr>
              <p:cNvSpPr/>
              <p:nvPr/>
            </p:nvSpPr>
            <p:spPr>
              <a:xfrm>
                <a:off x="2419377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522A8674-9915-5A61-F7B0-82037A96B769}"/>
                  </a:ext>
                </a:extLst>
              </p:cNvPr>
              <p:cNvSpPr/>
              <p:nvPr/>
            </p:nvSpPr>
            <p:spPr>
              <a:xfrm>
                <a:off x="4128098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15" name="연결선: 꺾임 14">
                <a:extLst>
                  <a:ext uri="{FF2B5EF4-FFF2-40B4-BE49-F238E27FC236}">
                    <a16:creationId xmlns:a16="http://schemas.microsoft.com/office/drawing/2014/main" id="{6550D658-3EC3-7F4F-59B3-BFFF86C2E0E1}"/>
                  </a:ext>
                </a:extLst>
              </p:cNvPr>
              <p:cNvCxnSpPr>
                <a:cxnSpLocks/>
                <a:stCxn id="13" idx="0"/>
                <a:endCxn id="14" idx="0"/>
              </p:cNvCxnSpPr>
              <p:nvPr/>
            </p:nvCxnSpPr>
            <p:spPr>
              <a:xfrm rot="5400000" flipH="1" flipV="1">
                <a:off x="3297897" y="1598331"/>
                <a:ext cx="4398" cy="1708721"/>
              </a:xfrm>
              <a:prstGeom prst="bentConnector3">
                <a:avLst>
                  <a:gd name="adj1" fmla="val 6118417"/>
                </a:avLst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011B3523-0ACA-E552-BFEB-3B00402A7D37}"/>
                </a:ext>
              </a:extLst>
            </p:cNvPr>
            <p:cNvGrpSpPr/>
            <p:nvPr/>
          </p:nvGrpSpPr>
          <p:grpSpPr>
            <a:xfrm>
              <a:off x="6366056" y="2602743"/>
              <a:ext cx="3481314" cy="1444095"/>
              <a:chOff x="2115665" y="1982348"/>
              <a:chExt cx="2322986" cy="963605"/>
            </a:xfrm>
          </p:grpSpPr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id="{E8AE26C0-13EB-DF8A-2363-EC50348CED85}"/>
                  </a:ext>
                </a:extLst>
              </p:cNvPr>
              <p:cNvSpPr/>
              <p:nvPr/>
            </p:nvSpPr>
            <p:spPr>
              <a:xfrm>
                <a:off x="2260133" y="1982348"/>
                <a:ext cx="2065241" cy="963605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4BC2BC02-3BEA-6249-6E4F-14E96C5400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15665" y="2483941"/>
                <a:ext cx="2322986" cy="0"/>
              </a:xfrm>
              <a:prstGeom prst="lin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402AAB66-9FAC-27E6-6B93-0B7D4AD031BF}"/>
                  </a:ext>
                </a:extLst>
              </p:cNvPr>
              <p:cNvSpPr/>
              <p:nvPr/>
            </p:nvSpPr>
            <p:spPr>
              <a:xfrm>
                <a:off x="2515518" y="2336032"/>
                <a:ext cx="25975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00" dirty="0">
                    <a:solidFill>
                      <a:schemeClr val="bg1"/>
                    </a:solidFill>
                  </a:rPr>
                  <a:t>Conv</a:t>
                </a:r>
                <a:endParaRPr lang="ko-KR" alt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52AF8A3-CE8D-6EE1-D5C0-3257EB4D181A}"/>
                  </a:ext>
                </a:extLst>
              </p:cNvPr>
              <p:cNvSpPr/>
              <p:nvPr/>
            </p:nvSpPr>
            <p:spPr>
              <a:xfrm>
                <a:off x="3156488" y="2336032"/>
                <a:ext cx="255988" cy="295817"/>
              </a:xfrm>
              <a:prstGeom prst="rect">
                <a:avLst/>
              </a:prstGeom>
              <a:solidFill>
                <a:srgbClr val="E3DAD1"/>
              </a:solidFill>
              <a:ln>
                <a:solidFill>
                  <a:srgbClr val="A68A6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00" dirty="0" err="1">
                    <a:solidFill>
                      <a:schemeClr val="tx1"/>
                    </a:solidFill>
                  </a:rPr>
                  <a:t>ReLU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A8381A92-7A3D-37B8-C78B-C489072259CA}"/>
                  </a:ext>
                </a:extLst>
              </p:cNvPr>
              <p:cNvSpPr/>
              <p:nvPr/>
            </p:nvSpPr>
            <p:spPr>
              <a:xfrm>
                <a:off x="2419377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2FA5C988-26AA-9143-F35C-4E92B27DA69F}"/>
                  </a:ext>
                </a:extLst>
              </p:cNvPr>
              <p:cNvSpPr/>
              <p:nvPr/>
            </p:nvSpPr>
            <p:spPr>
              <a:xfrm>
                <a:off x="4128098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23" name="연결선: 꺾임 22">
                <a:extLst>
                  <a:ext uri="{FF2B5EF4-FFF2-40B4-BE49-F238E27FC236}">
                    <a16:creationId xmlns:a16="http://schemas.microsoft.com/office/drawing/2014/main" id="{448597B2-18F7-470D-9400-1EC85F962C1F}"/>
                  </a:ext>
                </a:extLst>
              </p:cNvPr>
              <p:cNvCxnSpPr>
                <a:cxnSpLocks/>
                <a:stCxn id="21" idx="0"/>
                <a:endCxn id="22" idx="0"/>
              </p:cNvCxnSpPr>
              <p:nvPr/>
            </p:nvCxnSpPr>
            <p:spPr>
              <a:xfrm rot="5400000" flipH="1" flipV="1">
                <a:off x="3297897" y="1598331"/>
                <a:ext cx="4398" cy="1708721"/>
              </a:xfrm>
              <a:prstGeom prst="bentConnector3">
                <a:avLst>
                  <a:gd name="adj1" fmla="val 6118417"/>
                </a:avLst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C74EBDF-96DB-0BF7-F33D-CD1C31299190}"/>
                  </a:ext>
                </a:extLst>
              </p:cNvPr>
              <p:cNvSpPr/>
              <p:nvPr/>
            </p:nvSpPr>
            <p:spPr>
              <a:xfrm>
                <a:off x="2837886" y="2336031"/>
                <a:ext cx="255987" cy="295817"/>
              </a:xfrm>
              <a:prstGeom prst="rect">
                <a:avLst/>
              </a:prstGeom>
              <a:solidFill>
                <a:srgbClr val="B8143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BN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0DC1B290-9A9D-0A16-D474-3FD852857AF8}"/>
                  </a:ext>
                </a:extLst>
              </p:cNvPr>
              <p:cNvSpPr/>
              <p:nvPr/>
            </p:nvSpPr>
            <p:spPr>
              <a:xfrm>
                <a:off x="3475092" y="2336032"/>
                <a:ext cx="25975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00" dirty="0">
                    <a:solidFill>
                      <a:schemeClr val="bg1"/>
                    </a:solidFill>
                  </a:rPr>
                  <a:t>Conv</a:t>
                </a:r>
                <a:endParaRPr lang="ko-KR" alt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75487CEC-3F55-4DF7-B8E0-2BA2127037C8}"/>
                  </a:ext>
                </a:extLst>
              </p:cNvPr>
              <p:cNvSpPr/>
              <p:nvPr/>
            </p:nvSpPr>
            <p:spPr>
              <a:xfrm>
                <a:off x="3797459" y="2336032"/>
                <a:ext cx="255987" cy="295817"/>
              </a:xfrm>
              <a:prstGeom prst="rect">
                <a:avLst/>
              </a:prstGeom>
              <a:solidFill>
                <a:srgbClr val="B8143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BN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129261C-6E9C-2B00-3E45-945C527E7B9E}"/>
                </a:ext>
              </a:extLst>
            </p:cNvPr>
            <p:cNvSpPr txBox="1"/>
            <p:nvPr/>
          </p:nvSpPr>
          <p:spPr>
            <a:xfrm>
              <a:off x="3145410" y="4143150"/>
              <a:ext cx="7745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EDSR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3E12A4C-473B-9B47-7E44-2DBCD44024B0}"/>
                </a:ext>
              </a:extLst>
            </p:cNvPr>
            <p:cNvSpPr txBox="1"/>
            <p:nvPr/>
          </p:nvSpPr>
          <p:spPr>
            <a:xfrm>
              <a:off x="7436497" y="4151594"/>
              <a:ext cx="1340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EDSR + BN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939D6E4-BFD9-5F26-4EC6-B8447629B46D}"/>
              </a:ext>
            </a:extLst>
          </p:cNvPr>
          <p:cNvGrpSpPr/>
          <p:nvPr/>
        </p:nvGrpSpPr>
        <p:grpSpPr>
          <a:xfrm>
            <a:off x="284480" y="4114800"/>
            <a:ext cx="1863844" cy="2009577"/>
            <a:chOff x="284480" y="4114800"/>
            <a:chExt cx="1863844" cy="2009577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01CFB36-0A4E-9D7A-D2D4-18B73A419878}"/>
                </a:ext>
              </a:extLst>
            </p:cNvPr>
            <p:cNvSpPr/>
            <p:nvPr/>
          </p:nvSpPr>
          <p:spPr>
            <a:xfrm>
              <a:off x="1315720" y="4114800"/>
              <a:ext cx="350520" cy="1041400"/>
            </a:xfrm>
            <a:prstGeom prst="rect">
              <a:avLst/>
            </a:prstGeom>
            <a:noFill/>
            <a:ln w="38100">
              <a:solidFill>
                <a:srgbClr val="820E2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BEB87F7D-002A-D893-A815-6E7CA6B8953F}"/>
                </a:ext>
              </a:extLst>
            </p:cNvPr>
            <p:cNvCxnSpPr>
              <a:stCxn id="31" idx="2"/>
            </p:cNvCxnSpPr>
            <p:nvPr/>
          </p:nvCxnSpPr>
          <p:spPr>
            <a:xfrm flipH="1">
              <a:off x="1163320" y="5156200"/>
              <a:ext cx="327660" cy="660400"/>
            </a:xfrm>
            <a:prstGeom prst="line">
              <a:avLst/>
            </a:prstGeom>
            <a:ln w="28575">
              <a:solidFill>
                <a:srgbClr val="820E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D3365FC-A760-FF29-6502-B5CAD26A12C3}"/>
                </a:ext>
              </a:extLst>
            </p:cNvPr>
            <p:cNvSpPr txBox="1"/>
            <p:nvPr/>
          </p:nvSpPr>
          <p:spPr>
            <a:xfrm>
              <a:off x="284480" y="5816600"/>
              <a:ext cx="1863844" cy="307777"/>
            </a:xfrm>
            <a:prstGeom prst="rect">
              <a:avLst/>
            </a:prstGeom>
            <a:noFill/>
            <a:ln>
              <a:solidFill>
                <a:srgbClr val="820E23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8F2D3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Wider quantization gap</a:t>
              </a:r>
              <a:endParaRPr lang="ko-KR" altLang="en-US" sz="1400" dirty="0">
                <a:solidFill>
                  <a:srgbClr val="8F2D35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87A7E80E-FC33-14F2-D261-2FD395F22A96}"/>
              </a:ext>
            </a:extLst>
          </p:cNvPr>
          <p:cNvGrpSpPr/>
          <p:nvPr/>
        </p:nvGrpSpPr>
        <p:grpSpPr>
          <a:xfrm>
            <a:off x="4435979" y="4114800"/>
            <a:ext cx="2141997" cy="2002679"/>
            <a:chOff x="4435979" y="4114800"/>
            <a:chExt cx="2141997" cy="2002679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D32CEE86-9F46-80E3-42E5-82E13D3FAE1B}"/>
                </a:ext>
              </a:extLst>
            </p:cNvPr>
            <p:cNvSpPr/>
            <p:nvPr/>
          </p:nvSpPr>
          <p:spPr>
            <a:xfrm>
              <a:off x="5362702" y="4114800"/>
              <a:ext cx="350520" cy="1041400"/>
            </a:xfrm>
            <a:prstGeom prst="rect">
              <a:avLst/>
            </a:prstGeom>
            <a:noFill/>
            <a:ln w="38100">
              <a:solidFill>
                <a:srgbClr val="820E2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F08A6DA-17A6-5186-0516-860B04480F16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 flipH="1">
              <a:off x="5506978" y="5156200"/>
              <a:ext cx="30984" cy="658408"/>
            </a:xfrm>
            <a:prstGeom prst="line">
              <a:avLst/>
            </a:prstGeom>
            <a:ln w="28575">
              <a:solidFill>
                <a:srgbClr val="820E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A69F605-A239-9D58-8716-78AB1A257C13}"/>
                </a:ext>
              </a:extLst>
            </p:cNvPr>
            <p:cNvSpPr txBox="1"/>
            <p:nvPr/>
          </p:nvSpPr>
          <p:spPr>
            <a:xfrm>
              <a:off x="4435979" y="5809702"/>
              <a:ext cx="2141997" cy="307777"/>
            </a:xfrm>
            <a:prstGeom prst="rect">
              <a:avLst/>
            </a:prstGeom>
            <a:noFill/>
            <a:ln>
              <a:solidFill>
                <a:srgbClr val="820E23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8F2D3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Waste</a:t>
              </a:r>
              <a:r>
                <a:rPr lang="ko-KR" altLang="en-US" sz="1400" dirty="0">
                  <a:solidFill>
                    <a:srgbClr val="8F2D3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ko-KR" sz="1400" dirty="0">
                  <a:solidFill>
                    <a:srgbClr val="8F2D3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of</a:t>
              </a:r>
              <a:r>
                <a:rPr lang="ko-KR" altLang="en-US" sz="1400" dirty="0">
                  <a:solidFill>
                    <a:srgbClr val="8F2D3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ko-KR" sz="1400" dirty="0">
                  <a:solidFill>
                    <a:srgbClr val="8F2D3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quantization level</a:t>
              </a:r>
              <a:endParaRPr lang="ko-KR" altLang="en-US" sz="1400" dirty="0">
                <a:solidFill>
                  <a:srgbClr val="8F2D35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F84879A-F356-2EFC-7D5D-B7ACBEB9E376}"/>
              </a:ext>
            </a:extLst>
          </p:cNvPr>
          <p:cNvSpPr txBox="1"/>
          <p:nvPr/>
        </p:nvSpPr>
        <p:spPr>
          <a:xfrm>
            <a:off x="7897543" y="5916483"/>
            <a:ext cx="18998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 quantization error!</a:t>
            </a:r>
            <a:endParaRPr lang="ko-KR" altLang="en-US" sz="14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94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FFBC25-46C5-99B6-C4CF-AD8419C44CFA}"/>
              </a:ext>
            </a:extLst>
          </p:cNvPr>
          <p:cNvSpPr txBox="1">
            <a:spLocks/>
          </p:cNvSpPr>
          <p:nvPr/>
        </p:nvSpPr>
        <p:spPr>
          <a:xfrm>
            <a:off x="988337" y="665790"/>
            <a:ext cx="1815824" cy="675330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rgbClr val="8F2D35"/>
                </a:solidFill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Index</a:t>
            </a:r>
            <a:endParaRPr lang="ko-KR" altLang="en-US" dirty="0">
              <a:solidFill>
                <a:srgbClr val="8F2D35"/>
              </a:solidFill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535B518D-8DEB-7FCC-857B-83A222D660C0}"/>
              </a:ext>
            </a:extLst>
          </p:cNvPr>
          <p:cNvGrpSpPr/>
          <p:nvPr/>
        </p:nvGrpSpPr>
        <p:grpSpPr>
          <a:xfrm>
            <a:off x="1050768" y="2119938"/>
            <a:ext cx="10791095" cy="2618124"/>
            <a:chOff x="1590519" y="2296188"/>
            <a:chExt cx="9623676" cy="2334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AD70989-0404-4370-2781-BBB1422CA4BD}"/>
                </a:ext>
              </a:extLst>
            </p:cNvPr>
            <p:cNvSpPr txBox="1"/>
            <p:nvPr/>
          </p:nvSpPr>
          <p:spPr>
            <a:xfrm>
              <a:off x="2001185" y="2350889"/>
              <a:ext cx="15764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Times New Roman" panose="02020603050405020304" pitchFamily="18" charset="0"/>
                </a:rPr>
                <a:t>Preliminary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C379E6-9784-28EF-9E33-13523358C3BF}"/>
                </a:ext>
              </a:extLst>
            </p:cNvPr>
            <p:cNvSpPr txBox="1"/>
            <p:nvPr/>
          </p:nvSpPr>
          <p:spPr>
            <a:xfrm>
              <a:off x="4258573" y="2347972"/>
              <a:ext cx="152369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Times New Roman" panose="02020603050405020304" pitchFamily="18" charset="0"/>
                </a:rPr>
                <a:t>Introduction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187D98-BB35-B388-1E71-DC691CE55B1F}"/>
                </a:ext>
              </a:extLst>
            </p:cNvPr>
            <p:cNvSpPr txBox="1"/>
            <p:nvPr/>
          </p:nvSpPr>
          <p:spPr>
            <a:xfrm>
              <a:off x="6586936" y="2296188"/>
              <a:ext cx="195106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Times New Roman" panose="02020603050405020304" pitchFamily="18" charset="0"/>
                </a:rPr>
                <a:t>Impact of Normalization </a:t>
              </a:r>
            </a:p>
            <a:p>
              <a:r>
                <a:rPr lang="en-US" altLang="ko-KR" sz="12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Times New Roman" panose="02020603050405020304" pitchFamily="18" charset="0"/>
                </a:rPr>
                <a:t>on Quantization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B595AAF-6B20-AF20-973F-E753865516EC}"/>
                </a:ext>
              </a:extLst>
            </p:cNvPr>
            <p:cNvSpPr txBox="1"/>
            <p:nvPr/>
          </p:nvSpPr>
          <p:spPr>
            <a:xfrm>
              <a:off x="9630409" y="2350380"/>
              <a:ext cx="15837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Times New Roman" panose="02020603050405020304" pitchFamily="18" charset="0"/>
                </a:rPr>
                <a:t>Experiments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45C26EA-0D49-1CFD-C50D-C6690BB09DBD}"/>
                </a:ext>
              </a:extLst>
            </p:cNvPr>
            <p:cNvSpPr txBox="1"/>
            <p:nvPr/>
          </p:nvSpPr>
          <p:spPr>
            <a:xfrm>
              <a:off x="1985245" y="4260879"/>
              <a:ext cx="137379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Times New Roman" panose="02020603050405020304" pitchFamily="18" charset="0"/>
                </a:rPr>
                <a:t>Conclusion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C236864-90A0-1FD7-3CF5-8F344AA1C47C}"/>
                </a:ext>
              </a:extLst>
            </p:cNvPr>
            <p:cNvSpPr txBox="1"/>
            <p:nvPr/>
          </p:nvSpPr>
          <p:spPr>
            <a:xfrm>
              <a:off x="4209881" y="4250175"/>
              <a:ext cx="15895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Times New Roman" panose="02020603050405020304" pitchFamily="18" charset="0"/>
                </a:rPr>
                <a:t>References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7F021E3-54BD-959F-584B-69EAFD4A0A2F}"/>
                </a:ext>
              </a:extLst>
            </p:cNvPr>
            <p:cNvSpPr txBox="1"/>
            <p:nvPr/>
          </p:nvSpPr>
          <p:spPr>
            <a:xfrm>
              <a:off x="1590519" y="2767785"/>
              <a:ext cx="1958340" cy="966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What is Super-Resolution?</a:t>
              </a:r>
            </a:p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What is Normalization?</a:t>
              </a:r>
            </a:p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What is a Residual Network?</a:t>
              </a:r>
            </a:p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What is Quantization?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722A17-4C18-B9C2-2FFE-FA129078BD17}"/>
                </a:ext>
              </a:extLst>
            </p:cNvPr>
            <p:cNvSpPr txBox="1"/>
            <p:nvPr/>
          </p:nvSpPr>
          <p:spPr>
            <a:xfrm>
              <a:off x="3957435" y="2746707"/>
              <a:ext cx="1958340" cy="739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Emergence of EDSR</a:t>
              </a:r>
            </a:p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Should BN be eliminated?</a:t>
              </a:r>
            </a:p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endPara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4BA240E-89FD-7911-5A65-32AB3E2ACCF3}"/>
                </a:ext>
              </a:extLst>
            </p:cNvPr>
            <p:cNvSpPr txBox="1"/>
            <p:nvPr/>
          </p:nvSpPr>
          <p:spPr>
            <a:xfrm>
              <a:off x="6169089" y="2749750"/>
              <a:ext cx="2682034" cy="739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Limit of Quantization Unfitness</a:t>
              </a:r>
            </a:p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Downscaling of Quantization interval</a:t>
              </a:r>
            </a:p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endPara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E06E2F1-2E81-4561-25B7-C945C64E0AE1}"/>
                </a:ext>
              </a:extLst>
            </p:cNvPr>
            <p:cNvSpPr txBox="1"/>
            <p:nvPr/>
          </p:nvSpPr>
          <p:spPr>
            <a:xfrm>
              <a:off x="9237943" y="2738373"/>
              <a:ext cx="1779990" cy="513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Comparison with PAMS</a:t>
              </a:r>
            </a:p>
            <a:p>
              <a:pPr marL="171450" indent="-171450" algn="just">
                <a:lnSpc>
                  <a:spcPct val="15000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Comparison with DDTB</a:t>
              </a: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9F801DC0-25C2-A357-B032-DC8C433D6AA0}"/>
                </a:ext>
              </a:extLst>
            </p:cNvPr>
            <p:cNvCxnSpPr>
              <a:cxnSpLocks/>
            </p:cNvCxnSpPr>
            <p:nvPr/>
          </p:nvCxnSpPr>
          <p:spPr>
            <a:xfrm>
              <a:off x="1617943" y="2719712"/>
              <a:ext cx="1665347" cy="0"/>
            </a:xfrm>
            <a:prstGeom prst="line">
              <a:avLst/>
            </a:prstGeom>
            <a:ln>
              <a:solidFill>
                <a:srgbClr val="8F2D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6F5F1AF8-4DA5-3319-E96D-EECDCBD2D35E}"/>
                </a:ext>
              </a:extLst>
            </p:cNvPr>
            <p:cNvSpPr/>
            <p:nvPr/>
          </p:nvSpPr>
          <p:spPr>
            <a:xfrm>
              <a:off x="1617943" y="2330788"/>
              <a:ext cx="392466" cy="392466"/>
            </a:xfrm>
            <a:prstGeom prst="rect">
              <a:avLst/>
            </a:prstGeom>
            <a:solidFill>
              <a:srgbClr val="8F2D3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3DAD1"/>
                  </a:solidFill>
                  <a:latin typeface="바른공군체 Medium" panose="020B0600000101010101" pitchFamily="50" charset="-127"/>
                  <a:ea typeface="바른공군체 Medium" panose="020B0600000101010101" pitchFamily="50" charset="-127"/>
                </a:rPr>
                <a:t>1</a:t>
              </a:r>
              <a:endParaRPr lang="ko-KR" altLang="en-US" dirty="0">
                <a:solidFill>
                  <a:srgbClr val="E3DAD1"/>
                </a:solidFill>
                <a:latin typeface="바른공군체 Medium" panose="020B0600000101010101" pitchFamily="50" charset="-127"/>
                <a:ea typeface="바른공군체 Medium" panose="020B0600000101010101" pitchFamily="50" charset="-127"/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BF033338-7DB3-DB77-FFF9-B1D83BD37CAA}"/>
                </a:ext>
              </a:extLst>
            </p:cNvPr>
            <p:cNvCxnSpPr>
              <a:cxnSpLocks/>
            </p:cNvCxnSpPr>
            <p:nvPr/>
          </p:nvCxnSpPr>
          <p:spPr>
            <a:xfrm>
              <a:off x="3873045" y="2719712"/>
              <a:ext cx="1817241" cy="0"/>
            </a:xfrm>
            <a:prstGeom prst="line">
              <a:avLst/>
            </a:prstGeom>
            <a:ln>
              <a:solidFill>
                <a:srgbClr val="8F2D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53F2C45-6A7C-B106-6DCA-ACF561246EFC}"/>
                </a:ext>
              </a:extLst>
            </p:cNvPr>
            <p:cNvSpPr/>
            <p:nvPr/>
          </p:nvSpPr>
          <p:spPr>
            <a:xfrm>
              <a:off x="3873045" y="2330788"/>
              <a:ext cx="392466" cy="392466"/>
            </a:xfrm>
            <a:prstGeom prst="rect">
              <a:avLst/>
            </a:prstGeom>
            <a:solidFill>
              <a:srgbClr val="8F2D3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3DAD1"/>
                  </a:solidFill>
                  <a:latin typeface="바른공군체 Medium" panose="020B0600000101010101" pitchFamily="50" charset="-127"/>
                  <a:ea typeface="바른공군체 Medium" panose="020B0600000101010101" pitchFamily="50" charset="-127"/>
                </a:rPr>
                <a:t>2</a:t>
              </a:r>
              <a:endParaRPr lang="ko-KR" altLang="en-US" dirty="0">
                <a:solidFill>
                  <a:srgbClr val="E3DAD1"/>
                </a:solidFill>
                <a:latin typeface="바른공군체 Medium" panose="020B0600000101010101" pitchFamily="50" charset="-127"/>
                <a:ea typeface="바른공군체 Medium" panose="020B0600000101010101" pitchFamily="50" charset="-127"/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3421FB7F-1548-3421-4654-BEC771C7D71A}"/>
                </a:ext>
              </a:extLst>
            </p:cNvPr>
            <p:cNvCxnSpPr>
              <a:cxnSpLocks/>
            </p:cNvCxnSpPr>
            <p:nvPr/>
          </p:nvCxnSpPr>
          <p:spPr>
            <a:xfrm>
              <a:off x="6185819" y="2717304"/>
              <a:ext cx="2192055" cy="2408"/>
            </a:xfrm>
            <a:prstGeom prst="line">
              <a:avLst/>
            </a:prstGeom>
            <a:ln>
              <a:solidFill>
                <a:srgbClr val="8F2D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A06D1E53-6CB3-7747-4CE7-A7CCF323F865}"/>
                </a:ext>
              </a:extLst>
            </p:cNvPr>
            <p:cNvSpPr/>
            <p:nvPr/>
          </p:nvSpPr>
          <p:spPr>
            <a:xfrm>
              <a:off x="6185819" y="2330788"/>
              <a:ext cx="392466" cy="392466"/>
            </a:xfrm>
            <a:prstGeom prst="rect">
              <a:avLst/>
            </a:prstGeom>
            <a:solidFill>
              <a:srgbClr val="8F2D3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3DAD1"/>
                  </a:solidFill>
                  <a:latin typeface="바른공군체 Medium" panose="020B0600000101010101" pitchFamily="50" charset="-127"/>
                  <a:ea typeface="바른공군체 Medium" panose="020B0600000101010101" pitchFamily="50" charset="-127"/>
                </a:rPr>
                <a:t>3</a:t>
              </a:r>
              <a:endParaRPr lang="ko-KR" altLang="en-US" dirty="0">
                <a:solidFill>
                  <a:srgbClr val="E3DAD1"/>
                </a:solidFill>
                <a:latin typeface="바른공군체 Medium" panose="020B0600000101010101" pitchFamily="50" charset="-127"/>
                <a:ea typeface="바른공군체 Medium" panose="020B0600000101010101" pitchFamily="50" charset="-127"/>
              </a:endParaRP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D024B88B-9794-5E1A-E648-195ADB31B74C}"/>
                </a:ext>
              </a:extLst>
            </p:cNvPr>
            <p:cNvCxnSpPr>
              <a:cxnSpLocks/>
            </p:cNvCxnSpPr>
            <p:nvPr/>
          </p:nvCxnSpPr>
          <p:spPr>
            <a:xfrm>
              <a:off x="9237943" y="2719712"/>
              <a:ext cx="1858421" cy="0"/>
            </a:xfrm>
            <a:prstGeom prst="line">
              <a:avLst/>
            </a:prstGeom>
            <a:ln>
              <a:solidFill>
                <a:srgbClr val="8F2D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072D1D7-89EA-F0D0-A2A6-11383938E8B8}"/>
                </a:ext>
              </a:extLst>
            </p:cNvPr>
            <p:cNvSpPr/>
            <p:nvPr/>
          </p:nvSpPr>
          <p:spPr>
            <a:xfrm>
              <a:off x="9237943" y="2330788"/>
              <a:ext cx="392466" cy="392466"/>
            </a:xfrm>
            <a:prstGeom prst="rect">
              <a:avLst/>
            </a:prstGeom>
            <a:solidFill>
              <a:srgbClr val="8F2D3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3DAD1"/>
                  </a:solidFill>
                  <a:latin typeface="바른공군체 Medium" panose="020B0600000101010101" pitchFamily="50" charset="-127"/>
                  <a:ea typeface="바른공군체 Medium" panose="020B0600000101010101" pitchFamily="50" charset="-127"/>
                </a:rPr>
                <a:t>4</a:t>
              </a:r>
              <a:endParaRPr lang="ko-KR" altLang="en-US" dirty="0">
                <a:solidFill>
                  <a:srgbClr val="E3DAD1"/>
                </a:solidFill>
                <a:latin typeface="바른공군체 Medium" panose="020B0600000101010101" pitchFamily="50" charset="-127"/>
                <a:ea typeface="바른공군체 Medium" panose="020B0600000101010101" pitchFamily="50" charset="-127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B270CDB4-50F9-B99C-7849-B6BBB4DA2BD8}"/>
                </a:ext>
              </a:extLst>
            </p:cNvPr>
            <p:cNvCxnSpPr>
              <a:cxnSpLocks/>
            </p:cNvCxnSpPr>
            <p:nvPr/>
          </p:nvCxnSpPr>
          <p:spPr>
            <a:xfrm>
              <a:off x="1617943" y="4627532"/>
              <a:ext cx="1665347" cy="0"/>
            </a:xfrm>
            <a:prstGeom prst="line">
              <a:avLst/>
            </a:prstGeom>
            <a:ln>
              <a:solidFill>
                <a:srgbClr val="8F2D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3C6480D-BE94-284F-0149-DA153A673C50}"/>
                </a:ext>
              </a:extLst>
            </p:cNvPr>
            <p:cNvSpPr/>
            <p:nvPr/>
          </p:nvSpPr>
          <p:spPr>
            <a:xfrm>
              <a:off x="1617943" y="4238608"/>
              <a:ext cx="392466" cy="392466"/>
            </a:xfrm>
            <a:prstGeom prst="rect">
              <a:avLst/>
            </a:prstGeom>
            <a:solidFill>
              <a:srgbClr val="8F2D3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3DAD1"/>
                  </a:solidFill>
                  <a:latin typeface="바른공군체 Medium" panose="020B0600000101010101" pitchFamily="50" charset="-127"/>
                  <a:ea typeface="바른공군체 Medium" panose="020B0600000101010101" pitchFamily="50" charset="-127"/>
                </a:rPr>
                <a:t>5</a:t>
              </a:r>
              <a:endParaRPr lang="ko-KR" altLang="en-US" dirty="0">
                <a:solidFill>
                  <a:srgbClr val="E3DAD1"/>
                </a:solidFill>
                <a:latin typeface="바른공군체 Medium" panose="020B0600000101010101" pitchFamily="50" charset="-127"/>
                <a:ea typeface="바른공군체 Medium" panose="020B0600000101010101" pitchFamily="50" charset="-127"/>
              </a:endParaRPr>
            </a:p>
          </p:txBody>
        </p: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D674D999-E55E-0FFC-20F8-312C941119E7}"/>
                </a:ext>
              </a:extLst>
            </p:cNvPr>
            <p:cNvCxnSpPr>
              <a:cxnSpLocks/>
            </p:cNvCxnSpPr>
            <p:nvPr/>
          </p:nvCxnSpPr>
          <p:spPr>
            <a:xfrm>
              <a:off x="3857784" y="4627532"/>
              <a:ext cx="1665347" cy="0"/>
            </a:xfrm>
            <a:prstGeom prst="line">
              <a:avLst/>
            </a:prstGeom>
            <a:ln>
              <a:solidFill>
                <a:srgbClr val="8F2D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504BBF1-2037-4020-2DEA-AA16BB780446}"/>
                </a:ext>
              </a:extLst>
            </p:cNvPr>
            <p:cNvSpPr/>
            <p:nvPr/>
          </p:nvSpPr>
          <p:spPr>
            <a:xfrm>
              <a:off x="3857784" y="4238608"/>
              <a:ext cx="392466" cy="392466"/>
            </a:xfrm>
            <a:prstGeom prst="rect">
              <a:avLst/>
            </a:prstGeom>
            <a:solidFill>
              <a:srgbClr val="8F2D3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3DAD1"/>
                  </a:solidFill>
                  <a:latin typeface="바른공군체 Medium" panose="020B0600000101010101" pitchFamily="50" charset="-127"/>
                  <a:ea typeface="바른공군체 Medium" panose="020B0600000101010101" pitchFamily="50" charset="-127"/>
                </a:rPr>
                <a:t>6</a:t>
              </a:r>
              <a:endParaRPr lang="ko-KR" altLang="en-US" dirty="0">
                <a:solidFill>
                  <a:srgbClr val="E3DAD1"/>
                </a:solidFill>
                <a:latin typeface="바른공군체 Medium" panose="020B0600000101010101" pitchFamily="50" charset="-127"/>
                <a:ea typeface="바른공군체 Medium" panose="020B0600000101010101" pitchFamily="50" charset="-127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52ED8F74-F752-DD01-28B3-C850BB2D9E28}"/>
              </a:ext>
            </a:extLst>
          </p:cNvPr>
          <p:cNvSpPr txBox="1"/>
          <p:nvPr/>
        </p:nvSpPr>
        <p:spPr>
          <a:xfrm>
            <a:off x="1050768" y="4762068"/>
            <a:ext cx="2195900" cy="829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Summary of Experiment </a:t>
            </a:r>
          </a:p>
          <a:p>
            <a:pPr marL="171450" indent="-171450" algn="just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Further research</a:t>
            </a:r>
          </a:p>
          <a:p>
            <a:pPr marL="171450" indent="-171450" algn="just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5197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0C397D-9F5A-F88E-EA22-E39023523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96" y="252714"/>
            <a:ext cx="7120581" cy="444844"/>
          </a:xfrm>
        </p:spPr>
        <p:txBody>
          <a:bodyPr/>
          <a:lstStyle/>
          <a:p>
            <a:pPr algn="just">
              <a:buSzPct val="100000"/>
            </a:pPr>
            <a:r>
              <a:rPr lang="en-US" altLang="ko-KR" sz="2800" dirty="0"/>
              <a:t>Downscaling of Quantization interval</a:t>
            </a:r>
          </a:p>
        </p:txBody>
      </p:sp>
      <p:pic>
        <p:nvPicPr>
          <p:cNvPr id="4" name="그림 3" descr="스크린샷, 텍스트, 라인, 그래프이(가) 표시된 사진&#10;&#10;자동 생성된 설명">
            <a:extLst>
              <a:ext uri="{FF2B5EF4-FFF2-40B4-BE49-F238E27FC236}">
                <a16:creationId xmlns:a16="http://schemas.microsoft.com/office/drawing/2014/main" id="{D84F6667-5985-A67A-E03C-42F2B422AF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102" b="13999"/>
          <a:stretch/>
        </p:blipFill>
        <p:spPr>
          <a:xfrm>
            <a:off x="2056648" y="2989002"/>
            <a:ext cx="3165324" cy="2421198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8BFBBE21-9733-5BA0-4CE8-6181C4381FAB}"/>
              </a:ext>
            </a:extLst>
          </p:cNvPr>
          <p:cNvGrpSpPr/>
          <p:nvPr/>
        </p:nvGrpSpPr>
        <p:grpSpPr>
          <a:xfrm>
            <a:off x="2056648" y="1107488"/>
            <a:ext cx="8078703" cy="1918183"/>
            <a:chOff x="1768667" y="2602743"/>
            <a:chExt cx="8078703" cy="1918183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FFE7D9D-5B7D-E131-50B9-2CBCDB661012}"/>
                </a:ext>
              </a:extLst>
            </p:cNvPr>
            <p:cNvGrpSpPr/>
            <p:nvPr/>
          </p:nvGrpSpPr>
          <p:grpSpPr>
            <a:xfrm>
              <a:off x="1768667" y="2602743"/>
              <a:ext cx="3481314" cy="1444095"/>
              <a:chOff x="2115665" y="1982348"/>
              <a:chExt cx="2322986" cy="963605"/>
            </a:xfrm>
          </p:grpSpPr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0FF5840B-839B-2552-2B8F-389C91E31E3D}"/>
                  </a:ext>
                </a:extLst>
              </p:cNvPr>
              <p:cNvSpPr/>
              <p:nvPr/>
            </p:nvSpPr>
            <p:spPr>
              <a:xfrm>
                <a:off x="2260133" y="1982348"/>
                <a:ext cx="2065241" cy="963605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E7C3A689-AC93-E6A7-098C-8CAC977BC2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15665" y="2483941"/>
                <a:ext cx="2322986" cy="0"/>
              </a:xfrm>
              <a:prstGeom prst="lin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D2DEC45C-BA47-9D39-D1FD-F5CC03BE7FB7}"/>
                  </a:ext>
                </a:extLst>
              </p:cNvPr>
              <p:cNvSpPr/>
              <p:nvPr/>
            </p:nvSpPr>
            <p:spPr>
              <a:xfrm>
                <a:off x="2515518" y="2336032"/>
                <a:ext cx="48621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Conv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572C3D57-C813-F9AF-7C96-F2D43977887F}"/>
                  </a:ext>
                </a:extLst>
              </p:cNvPr>
              <p:cNvSpPr/>
              <p:nvPr/>
            </p:nvSpPr>
            <p:spPr>
              <a:xfrm>
                <a:off x="3055397" y="2336032"/>
                <a:ext cx="486212" cy="295817"/>
              </a:xfrm>
              <a:prstGeom prst="rect">
                <a:avLst/>
              </a:prstGeom>
              <a:solidFill>
                <a:srgbClr val="E3DAD1"/>
              </a:solidFill>
              <a:ln>
                <a:solidFill>
                  <a:srgbClr val="A68A6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ReLU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A92348B-7153-81CD-2535-8B49BF00F0C2}"/>
                  </a:ext>
                </a:extLst>
              </p:cNvPr>
              <p:cNvSpPr/>
              <p:nvPr/>
            </p:nvSpPr>
            <p:spPr>
              <a:xfrm>
                <a:off x="3595286" y="2336032"/>
                <a:ext cx="48621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Conv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1DC93AE9-50F4-07C4-6108-924C16916440}"/>
                  </a:ext>
                </a:extLst>
              </p:cNvPr>
              <p:cNvSpPr/>
              <p:nvPr/>
            </p:nvSpPr>
            <p:spPr>
              <a:xfrm>
                <a:off x="2419377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8B7412D9-AF5E-8539-0A2C-872D19B99A40}"/>
                  </a:ext>
                </a:extLst>
              </p:cNvPr>
              <p:cNvSpPr/>
              <p:nvPr/>
            </p:nvSpPr>
            <p:spPr>
              <a:xfrm>
                <a:off x="4128098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26" name="연결선: 꺾임 25">
                <a:extLst>
                  <a:ext uri="{FF2B5EF4-FFF2-40B4-BE49-F238E27FC236}">
                    <a16:creationId xmlns:a16="http://schemas.microsoft.com/office/drawing/2014/main" id="{E954087C-0533-D7D2-75F3-52DE00CE691D}"/>
                  </a:ext>
                </a:extLst>
              </p:cNvPr>
              <p:cNvCxnSpPr>
                <a:cxnSpLocks/>
                <a:stCxn id="24" idx="0"/>
                <a:endCxn id="25" idx="0"/>
              </p:cNvCxnSpPr>
              <p:nvPr/>
            </p:nvCxnSpPr>
            <p:spPr>
              <a:xfrm rot="5400000" flipH="1" flipV="1">
                <a:off x="3297897" y="1598331"/>
                <a:ext cx="4398" cy="1708721"/>
              </a:xfrm>
              <a:prstGeom prst="bentConnector3">
                <a:avLst>
                  <a:gd name="adj1" fmla="val 6118417"/>
                </a:avLst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589553A-6FAB-9848-1A4E-026361EDECB7}"/>
                </a:ext>
              </a:extLst>
            </p:cNvPr>
            <p:cNvGrpSpPr/>
            <p:nvPr/>
          </p:nvGrpSpPr>
          <p:grpSpPr>
            <a:xfrm>
              <a:off x="6366056" y="2602743"/>
              <a:ext cx="3481314" cy="1444095"/>
              <a:chOff x="2115665" y="1982348"/>
              <a:chExt cx="2322986" cy="963605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1D8F53DB-8535-7D28-4FEF-7F2D85979299}"/>
                  </a:ext>
                </a:extLst>
              </p:cNvPr>
              <p:cNvSpPr/>
              <p:nvPr/>
            </p:nvSpPr>
            <p:spPr>
              <a:xfrm>
                <a:off x="2260133" y="1982348"/>
                <a:ext cx="2065241" cy="963605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C9BE797C-4AF7-80C3-AE05-E64E7C6FC5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15665" y="2483941"/>
                <a:ext cx="2322986" cy="0"/>
              </a:xfrm>
              <a:prstGeom prst="lin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5E04130-6444-3EC1-BF2F-4FFE14A27466}"/>
                  </a:ext>
                </a:extLst>
              </p:cNvPr>
              <p:cNvSpPr/>
              <p:nvPr/>
            </p:nvSpPr>
            <p:spPr>
              <a:xfrm>
                <a:off x="2515518" y="2336032"/>
                <a:ext cx="25975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00" dirty="0">
                    <a:solidFill>
                      <a:schemeClr val="bg1"/>
                    </a:solidFill>
                  </a:rPr>
                  <a:t>Conv</a:t>
                </a:r>
                <a:endParaRPr lang="ko-KR" alt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910691E-5FAE-A773-C431-516CC4ABF780}"/>
                  </a:ext>
                </a:extLst>
              </p:cNvPr>
              <p:cNvSpPr/>
              <p:nvPr/>
            </p:nvSpPr>
            <p:spPr>
              <a:xfrm>
                <a:off x="3156488" y="2336032"/>
                <a:ext cx="255988" cy="295817"/>
              </a:xfrm>
              <a:prstGeom prst="rect">
                <a:avLst/>
              </a:prstGeom>
              <a:solidFill>
                <a:srgbClr val="E3DAD1"/>
              </a:solidFill>
              <a:ln>
                <a:solidFill>
                  <a:srgbClr val="A68A6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00" dirty="0" err="1">
                    <a:solidFill>
                      <a:schemeClr val="tx1"/>
                    </a:solidFill>
                  </a:rPr>
                  <a:t>ReLU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3B2F6750-E020-BB37-9275-AC19F38A34F0}"/>
                  </a:ext>
                </a:extLst>
              </p:cNvPr>
              <p:cNvSpPr/>
              <p:nvPr/>
            </p:nvSpPr>
            <p:spPr>
              <a:xfrm>
                <a:off x="2419377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03A8972A-D29B-D44B-4FC5-310A0B2B1D7F}"/>
                  </a:ext>
                </a:extLst>
              </p:cNvPr>
              <p:cNvSpPr/>
              <p:nvPr/>
            </p:nvSpPr>
            <p:spPr>
              <a:xfrm>
                <a:off x="4128098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15" name="연결선: 꺾임 14">
                <a:extLst>
                  <a:ext uri="{FF2B5EF4-FFF2-40B4-BE49-F238E27FC236}">
                    <a16:creationId xmlns:a16="http://schemas.microsoft.com/office/drawing/2014/main" id="{A9BD5324-03A2-7EB7-619E-0C7F55F214AE}"/>
                  </a:ext>
                </a:extLst>
              </p:cNvPr>
              <p:cNvCxnSpPr>
                <a:cxnSpLocks/>
                <a:stCxn id="13" idx="0"/>
                <a:endCxn id="14" idx="0"/>
              </p:cNvCxnSpPr>
              <p:nvPr/>
            </p:nvCxnSpPr>
            <p:spPr>
              <a:xfrm rot="5400000" flipH="1" flipV="1">
                <a:off x="3297897" y="1598331"/>
                <a:ext cx="4398" cy="1708721"/>
              </a:xfrm>
              <a:prstGeom prst="bentConnector3">
                <a:avLst>
                  <a:gd name="adj1" fmla="val 6118417"/>
                </a:avLst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760AB1B9-26DF-934D-9EBE-712AFF27FAC4}"/>
                  </a:ext>
                </a:extLst>
              </p:cNvPr>
              <p:cNvSpPr/>
              <p:nvPr/>
            </p:nvSpPr>
            <p:spPr>
              <a:xfrm>
                <a:off x="2837886" y="2336031"/>
                <a:ext cx="255987" cy="295817"/>
              </a:xfrm>
              <a:prstGeom prst="rect">
                <a:avLst/>
              </a:prstGeom>
              <a:solidFill>
                <a:srgbClr val="B8143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BN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E5731841-24B4-F121-1368-5DE91E364D0A}"/>
                  </a:ext>
                </a:extLst>
              </p:cNvPr>
              <p:cNvSpPr/>
              <p:nvPr/>
            </p:nvSpPr>
            <p:spPr>
              <a:xfrm>
                <a:off x="3475092" y="2336032"/>
                <a:ext cx="25975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00" dirty="0">
                    <a:solidFill>
                      <a:schemeClr val="bg1"/>
                    </a:solidFill>
                  </a:rPr>
                  <a:t>Conv</a:t>
                </a:r>
                <a:endParaRPr lang="ko-KR" alt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95282B0E-5F17-E51A-4AFE-17A01D1285A8}"/>
                  </a:ext>
                </a:extLst>
              </p:cNvPr>
              <p:cNvSpPr/>
              <p:nvPr/>
            </p:nvSpPr>
            <p:spPr>
              <a:xfrm>
                <a:off x="3797459" y="2336032"/>
                <a:ext cx="255987" cy="295817"/>
              </a:xfrm>
              <a:prstGeom prst="rect">
                <a:avLst/>
              </a:prstGeom>
              <a:solidFill>
                <a:srgbClr val="B8143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BN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ECA482D-F140-291D-DDBB-CD87C47A8C7E}"/>
                </a:ext>
              </a:extLst>
            </p:cNvPr>
            <p:cNvSpPr txBox="1"/>
            <p:nvPr/>
          </p:nvSpPr>
          <p:spPr>
            <a:xfrm>
              <a:off x="3145410" y="4143150"/>
              <a:ext cx="7745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EDSR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4701A2-5F7B-A637-A23E-64A766255015}"/>
                </a:ext>
              </a:extLst>
            </p:cNvPr>
            <p:cNvSpPr txBox="1"/>
            <p:nvPr/>
          </p:nvSpPr>
          <p:spPr>
            <a:xfrm>
              <a:off x="7436497" y="4151594"/>
              <a:ext cx="1340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EDSR + BN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7" name="그림 26" descr="스크린샷, 텍스트, 라인, 그래프이(가) 표시된 사진&#10;&#10;자동 생성된 설명">
            <a:extLst>
              <a:ext uri="{FF2B5EF4-FFF2-40B4-BE49-F238E27FC236}">
                <a16:creationId xmlns:a16="http://schemas.microsoft.com/office/drawing/2014/main" id="{52E21365-1145-684C-358A-09754F1A0D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39" b="13999"/>
          <a:stretch/>
        </p:blipFill>
        <p:spPr>
          <a:xfrm>
            <a:off x="6730022" y="2978330"/>
            <a:ext cx="3013732" cy="242119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6284A8F-6137-FA67-C784-9CCE2D6975F4}"/>
              </a:ext>
            </a:extLst>
          </p:cNvPr>
          <p:cNvSpPr txBox="1"/>
          <p:nvPr/>
        </p:nvSpPr>
        <p:spPr>
          <a:xfrm>
            <a:off x="2480206" y="5339080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123.25 / Quantization level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BBEA09-C1C1-0DD8-9B07-0C1927EDDB05}"/>
              </a:ext>
            </a:extLst>
          </p:cNvPr>
          <p:cNvSpPr txBox="1"/>
          <p:nvPr/>
        </p:nvSpPr>
        <p:spPr>
          <a:xfrm>
            <a:off x="7171998" y="5339080"/>
            <a:ext cx="2467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19.5 / Quantization level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003276-842D-9AFD-0B39-9499EFBB099B}"/>
              </a:ext>
            </a:extLst>
          </p:cNvPr>
          <p:cNvSpPr txBox="1"/>
          <p:nvPr/>
        </p:nvSpPr>
        <p:spPr>
          <a:xfrm>
            <a:off x="7479129" y="5750512"/>
            <a:ext cx="18998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 quantization error!</a:t>
            </a:r>
            <a:endParaRPr lang="ko-KR" altLang="en-US" sz="14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22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0882FD-4DF3-72A6-69EB-86BB0CFB1D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3200" dirty="0">
                <a:latin typeface="바른공군체 Medium" panose="020B0600000101010101" pitchFamily="50" charset="-127"/>
                <a:ea typeface="바른공군체 Medium" panose="020B0600000101010101" pitchFamily="50" charset="-127"/>
                <a:cs typeface="Times New Roman" panose="02020603050405020304" pitchFamily="18" charset="0"/>
              </a:rPr>
              <a:t>Experiments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EF7E05-E2DF-FD7C-85AE-BD8E47DBC381}"/>
              </a:ext>
            </a:extLst>
          </p:cNvPr>
          <p:cNvSpPr txBox="1"/>
          <p:nvPr/>
        </p:nvSpPr>
        <p:spPr>
          <a:xfrm>
            <a:off x="4701773" y="3966519"/>
            <a:ext cx="2788451" cy="1790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Experiment Settings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Comparison with PAMS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Comparison with DDTB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6513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C0565C-6E5A-9317-D3F2-B762CE6C8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 Settings</a:t>
            </a:r>
            <a:endParaRPr lang="ko-KR" altLang="en-US" dirty="0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A8560A3-1E31-3686-E1CD-6915378691F3}"/>
              </a:ext>
            </a:extLst>
          </p:cNvPr>
          <p:cNvGrpSpPr/>
          <p:nvPr/>
        </p:nvGrpSpPr>
        <p:grpSpPr>
          <a:xfrm>
            <a:off x="4355343" y="1231451"/>
            <a:ext cx="3481314" cy="1863873"/>
            <a:chOff x="657997" y="2565673"/>
            <a:chExt cx="3481314" cy="1863873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F2C3D95-F717-6CAE-EE40-740A6C6751D3}"/>
                </a:ext>
              </a:extLst>
            </p:cNvPr>
            <p:cNvGrpSpPr/>
            <p:nvPr/>
          </p:nvGrpSpPr>
          <p:grpSpPr>
            <a:xfrm>
              <a:off x="657997" y="2565673"/>
              <a:ext cx="3481314" cy="1444095"/>
              <a:chOff x="2115665" y="1982348"/>
              <a:chExt cx="2322986" cy="963605"/>
            </a:xfrm>
          </p:grpSpPr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11682435-45D4-5D80-397B-89B7ABEBFA54}"/>
                  </a:ext>
                </a:extLst>
              </p:cNvPr>
              <p:cNvSpPr/>
              <p:nvPr/>
            </p:nvSpPr>
            <p:spPr>
              <a:xfrm>
                <a:off x="2260133" y="1982348"/>
                <a:ext cx="2065241" cy="963605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6F891818-507B-938E-19F4-C070E3589F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15665" y="2483941"/>
                <a:ext cx="2322986" cy="0"/>
              </a:xfrm>
              <a:prstGeom prst="lin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B8B540F5-E1C5-C360-3B48-9F6A0CD5161F}"/>
                  </a:ext>
                </a:extLst>
              </p:cNvPr>
              <p:cNvSpPr/>
              <p:nvPr/>
            </p:nvSpPr>
            <p:spPr>
              <a:xfrm>
                <a:off x="2515518" y="2336032"/>
                <a:ext cx="25975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00" dirty="0">
                    <a:solidFill>
                      <a:schemeClr val="bg1"/>
                    </a:solidFill>
                  </a:rPr>
                  <a:t>Conv</a:t>
                </a:r>
                <a:endParaRPr lang="ko-KR" alt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1A34A22E-3A87-F262-699D-24824F6CA05D}"/>
                  </a:ext>
                </a:extLst>
              </p:cNvPr>
              <p:cNvSpPr/>
              <p:nvPr/>
            </p:nvSpPr>
            <p:spPr>
              <a:xfrm>
                <a:off x="3156488" y="2336032"/>
                <a:ext cx="255988" cy="295817"/>
              </a:xfrm>
              <a:prstGeom prst="rect">
                <a:avLst/>
              </a:prstGeom>
              <a:solidFill>
                <a:srgbClr val="E3DAD1"/>
              </a:solidFill>
              <a:ln>
                <a:solidFill>
                  <a:srgbClr val="A68A6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00" dirty="0" err="1">
                    <a:solidFill>
                      <a:schemeClr val="tx1"/>
                    </a:solidFill>
                  </a:rPr>
                  <a:t>ReLU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75942A21-3DF2-48BA-76CB-F94CA106B5A3}"/>
                  </a:ext>
                </a:extLst>
              </p:cNvPr>
              <p:cNvSpPr/>
              <p:nvPr/>
            </p:nvSpPr>
            <p:spPr>
              <a:xfrm>
                <a:off x="2419377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86382E17-1765-D2F3-FB76-172EFE2EA924}"/>
                  </a:ext>
                </a:extLst>
              </p:cNvPr>
              <p:cNvSpPr/>
              <p:nvPr/>
            </p:nvSpPr>
            <p:spPr>
              <a:xfrm>
                <a:off x="4128098" y="2452692"/>
                <a:ext cx="49251" cy="6249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/>
              </a:p>
            </p:txBody>
          </p:sp>
          <p:cxnSp>
            <p:nvCxnSpPr>
              <p:cNvPr id="10" name="연결선: 꺾임 9">
                <a:extLst>
                  <a:ext uri="{FF2B5EF4-FFF2-40B4-BE49-F238E27FC236}">
                    <a16:creationId xmlns:a16="http://schemas.microsoft.com/office/drawing/2014/main" id="{E28DAF7E-22CD-FE9F-DB1D-BF7E43964FD1}"/>
                  </a:ext>
                </a:extLst>
              </p:cNvPr>
              <p:cNvCxnSpPr>
                <a:cxnSpLocks/>
                <a:stCxn id="8" idx="0"/>
                <a:endCxn id="9" idx="0"/>
              </p:cNvCxnSpPr>
              <p:nvPr/>
            </p:nvCxnSpPr>
            <p:spPr>
              <a:xfrm rot="5400000" flipH="1" flipV="1">
                <a:off x="3297897" y="1598331"/>
                <a:ext cx="4398" cy="1708721"/>
              </a:xfrm>
              <a:prstGeom prst="bentConnector3">
                <a:avLst>
                  <a:gd name="adj1" fmla="val 6118417"/>
                </a:avLst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4930EA9C-F456-7DBD-561D-17E45DDEBD8A}"/>
                  </a:ext>
                </a:extLst>
              </p:cNvPr>
              <p:cNvSpPr/>
              <p:nvPr/>
            </p:nvSpPr>
            <p:spPr>
              <a:xfrm>
                <a:off x="2837886" y="2336031"/>
                <a:ext cx="255987" cy="295817"/>
              </a:xfrm>
              <a:prstGeom prst="rect">
                <a:avLst/>
              </a:prstGeom>
              <a:solidFill>
                <a:srgbClr val="B8143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BN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A465FD6-550E-C47B-B891-29A10D413694}"/>
                  </a:ext>
                </a:extLst>
              </p:cNvPr>
              <p:cNvSpPr/>
              <p:nvPr/>
            </p:nvSpPr>
            <p:spPr>
              <a:xfrm>
                <a:off x="3475092" y="2336032"/>
                <a:ext cx="259752" cy="295817"/>
              </a:xfrm>
              <a:prstGeom prst="rect">
                <a:avLst/>
              </a:prstGeom>
              <a:solidFill>
                <a:srgbClr val="8F2D3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00" dirty="0">
                    <a:solidFill>
                      <a:schemeClr val="bg1"/>
                    </a:solidFill>
                  </a:rPr>
                  <a:t>Conv</a:t>
                </a:r>
                <a:endParaRPr lang="ko-KR" alt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4E16686-2626-B1EE-1B0F-3149C1345E23}"/>
                  </a:ext>
                </a:extLst>
              </p:cNvPr>
              <p:cNvSpPr/>
              <p:nvPr/>
            </p:nvSpPr>
            <p:spPr>
              <a:xfrm>
                <a:off x="3797459" y="2336032"/>
                <a:ext cx="255987" cy="295817"/>
              </a:xfrm>
              <a:prstGeom prst="rect">
                <a:avLst/>
              </a:prstGeom>
              <a:solidFill>
                <a:srgbClr val="B8143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BN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4C21CB7-552A-F768-50EE-9BC4D562C379}"/>
                </a:ext>
              </a:extLst>
            </p:cNvPr>
            <p:cNvSpPr txBox="1"/>
            <p:nvPr/>
          </p:nvSpPr>
          <p:spPr>
            <a:xfrm>
              <a:off x="1348871" y="4060214"/>
              <a:ext cx="22573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EDSR + BN (EDSR</a:t>
              </a:r>
              <a:r>
                <a:rPr lang="en-US" altLang="ko-KR" sz="1800" kern="100" baseline="3000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†</a:t>
              </a:r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5" name="타원 64">
            <a:extLst>
              <a:ext uri="{FF2B5EF4-FFF2-40B4-BE49-F238E27FC236}">
                <a16:creationId xmlns:a16="http://schemas.microsoft.com/office/drawing/2014/main" id="{A4ED67A2-E873-8885-F64C-E6845A81FE1C}"/>
              </a:ext>
            </a:extLst>
          </p:cNvPr>
          <p:cNvSpPr/>
          <p:nvPr/>
        </p:nvSpPr>
        <p:spPr>
          <a:xfrm>
            <a:off x="9369117" y="2495792"/>
            <a:ext cx="45719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91D9B61C-7817-82CD-C301-A1CA408DA9EE}"/>
              </a:ext>
            </a:extLst>
          </p:cNvPr>
          <p:cNvGrpSpPr/>
          <p:nvPr/>
        </p:nvGrpSpPr>
        <p:grpSpPr>
          <a:xfrm>
            <a:off x="6474320" y="3525443"/>
            <a:ext cx="5222875" cy="2708504"/>
            <a:chOff x="6235700" y="2871415"/>
            <a:chExt cx="5222875" cy="2708504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8CEFD36-6922-4DB1-64A6-C37B9E9706C7}"/>
                </a:ext>
              </a:extLst>
            </p:cNvPr>
            <p:cNvSpPr txBox="1"/>
            <p:nvPr/>
          </p:nvSpPr>
          <p:spPr>
            <a:xfrm>
              <a:off x="7719739" y="5210587"/>
              <a:ext cx="2214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EDSR + BN + DDTB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08" name="그룹 107">
              <a:extLst>
                <a:ext uri="{FF2B5EF4-FFF2-40B4-BE49-F238E27FC236}">
                  <a16:creationId xmlns:a16="http://schemas.microsoft.com/office/drawing/2014/main" id="{329E8DF8-3E6C-56A8-24C0-177022CFA865}"/>
                </a:ext>
              </a:extLst>
            </p:cNvPr>
            <p:cNvGrpSpPr/>
            <p:nvPr/>
          </p:nvGrpSpPr>
          <p:grpSpPr>
            <a:xfrm>
              <a:off x="6235700" y="2871415"/>
              <a:ext cx="5222875" cy="2305324"/>
              <a:chOff x="6235700" y="2871415"/>
              <a:chExt cx="5222875" cy="2305324"/>
            </a:xfrm>
          </p:grpSpPr>
          <p:sp>
            <p:nvSpPr>
              <p:cNvPr id="75" name="사각형: 둥근 모서리 74">
                <a:extLst>
                  <a:ext uri="{FF2B5EF4-FFF2-40B4-BE49-F238E27FC236}">
                    <a16:creationId xmlns:a16="http://schemas.microsoft.com/office/drawing/2014/main" id="{E48D5B9A-3EF2-CA0A-5BCF-F781EE36C5F1}"/>
                  </a:ext>
                </a:extLst>
              </p:cNvPr>
              <p:cNvSpPr/>
              <p:nvPr/>
            </p:nvSpPr>
            <p:spPr>
              <a:xfrm>
                <a:off x="6569076" y="2871415"/>
                <a:ext cx="4448174" cy="2305324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6" name="사각형: 둥근 모서리 75">
                <a:extLst>
                  <a:ext uri="{FF2B5EF4-FFF2-40B4-BE49-F238E27FC236}">
                    <a16:creationId xmlns:a16="http://schemas.microsoft.com/office/drawing/2014/main" id="{9F5CF7F9-3247-2F06-1B6A-2A0A974F1364}"/>
                  </a:ext>
                </a:extLst>
              </p:cNvPr>
              <p:cNvSpPr/>
              <p:nvPr/>
            </p:nvSpPr>
            <p:spPr>
              <a:xfrm>
                <a:off x="7231271" y="3700262"/>
                <a:ext cx="542204" cy="576331"/>
              </a:xfrm>
              <a:prstGeom prst="roundRect">
                <a:avLst/>
              </a:prstGeom>
              <a:solidFill>
                <a:srgbClr val="8F2D35"/>
              </a:solidFill>
              <a:ln>
                <a:solidFill>
                  <a:srgbClr val="8F2D3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Conv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52CD7FFC-AC0B-3D27-8EF4-C23C5299F7C0}"/>
                  </a:ext>
                </a:extLst>
              </p:cNvPr>
              <p:cNvSpPr/>
              <p:nvPr/>
            </p:nvSpPr>
            <p:spPr>
              <a:xfrm>
                <a:off x="8555671" y="3700262"/>
                <a:ext cx="542204" cy="576331"/>
              </a:xfrm>
              <a:prstGeom prst="roundRect">
                <a:avLst/>
              </a:prstGeom>
              <a:solidFill>
                <a:srgbClr val="E3DAD1"/>
              </a:solidFill>
              <a:ln>
                <a:solidFill>
                  <a:srgbClr val="A68A6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ReLU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487E0EA5-D798-5609-0351-0AD8C5443F57}"/>
                  </a:ext>
                </a:extLst>
              </p:cNvPr>
              <p:cNvSpPr/>
              <p:nvPr/>
            </p:nvSpPr>
            <p:spPr>
              <a:xfrm>
                <a:off x="9398846" y="3700262"/>
                <a:ext cx="542204" cy="576331"/>
              </a:xfrm>
              <a:prstGeom prst="roundRect">
                <a:avLst/>
              </a:prstGeom>
              <a:solidFill>
                <a:srgbClr val="8F2D35"/>
              </a:solidFill>
              <a:ln>
                <a:solidFill>
                  <a:srgbClr val="8F2D3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Conv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B6A35A47-2044-D2C3-B3C5-E3948C3E2CA6}"/>
                  </a:ext>
                </a:extLst>
              </p:cNvPr>
              <p:cNvSpPr/>
              <p:nvPr/>
            </p:nvSpPr>
            <p:spPr>
              <a:xfrm>
                <a:off x="10003896" y="3700262"/>
                <a:ext cx="542204" cy="576331"/>
              </a:xfrm>
              <a:prstGeom prst="roundRect">
                <a:avLst/>
              </a:prstGeom>
              <a:solidFill>
                <a:srgbClr val="B8143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BN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80" name="직선 연결선 79">
                <a:extLst>
                  <a:ext uri="{FF2B5EF4-FFF2-40B4-BE49-F238E27FC236}">
                    <a16:creationId xmlns:a16="http://schemas.microsoft.com/office/drawing/2014/main" id="{446CE98E-73E8-C7E7-0352-51805DB60776}"/>
                  </a:ext>
                </a:extLst>
              </p:cNvPr>
              <p:cNvCxnSpPr>
                <a:cxnSpLocks/>
                <a:stCxn id="76" idx="3"/>
                <a:endCxn id="77" idx="1"/>
              </p:cNvCxnSpPr>
              <p:nvPr/>
            </p:nvCxnSpPr>
            <p:spPr>
              <a:xfrm>
                <a:off x="7773475" y="3988428"/>
                <a:ext cx="782196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직선 연결선 80">
                <a:extLst>
                  <a:ext uri="{FF2B5EF4-FFF2-40B4-BE49-F238E27FC236}">
                    <a16:creationId xmlns:a16="http://schemas.microsoft.com/office/drawing/2014/main" id="{FF45D27B-C31C-88AC-5C7D-A3909647014C}"/>
                  </a:ext>
                </a:extLst>
              </p:cNvPr>
              <p:cNvCxnSpPr>
                <a:cxnSpLocks/>
                <a:stCxn id="77" idx="3"/>
                <a:endCxn id="78" idx="1"/>
              </p:cNvCxnSpPr>
              <p:nvPr/>
            </p:nvCxnSpPr>
            <p:spPr>
              <a:xfrm>
                <a:off x="9097875" y="3988428"/>
                <a:ext cx="300971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2" name="직선 연결선 81">
                <a:extLst>
                  <a:ext uri="{FF2B5EF4-FFF2-40B4-BE49-F238E27FC236}">
                    <a16:creationId xmlns:a16="http://schemas.microsoft.com/office/drawing/2014/main" id="{7BE70295-695E-F309-4FD2-7EEF0088DC9A}"/>
                  </a:ext>
                </a:extLst>
              </p:cNvPr>
              <p:cNvCxnSpPr>
                <a:cxnSpLocks/>
                <a:stCxn id="78" idx="3"/>
                <a:endCxn id="79" idx="1"/>
              </p:cNvCxnSpPr>
              <p:nvPr/>
            </p:nvCxnSpPr>
            <p:spPr>
              <a:xfrm>
                <a:off x="9941050" y="3988428"/>
                <a:ext cx="62846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연결선: 꺾임 83">
                <a:extLst>
                  <a:ext uri="{FF2B5EF4-FFF2-40B4-BE49-F238E27FC236}">
                    <a16:creationId xmlns:a16="http://schemas.microsoft.com/office/drawing/2014/main" id="{E525D7DD-AC07-C6AA-2A26-ABC61975613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4946" y="3265330"/>
                <a:ext cx="2054490" cy="697019"/>
              </a:xfrm>
              <a:prstGeom prst="bentConnector3">
                <a:avLst>
                  <a:gd name="adj1" fmla="val -1123"/>
                </a:avLst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연결선: 꺾임 84">
                <a:extLst>
                  <a:ext uri="{FF2B5EF4-FFF2-40B4-BE49-F238E27FC236}">
                    <a16:creationId xmlns:a16="http://schemas.microsoft.com/office/drawing/2014/main" id="{9191E308-5657-F46B-39E4-535DA2BB9543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9101427" y="3269981"/>
                <a:ext cx="1501634" cy="692368"/>
              </a:xfrm>
              <a:prstGeom prst="bentConnector3">
                <a:avLst>
                  <a:gd name="adj1" fmla="val -745"/>
                </a:avLst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44E2DF70-29D6-CB1E-CDC5-66E51D0F3EC7}"/>
                  </a:ext>
                </a:extLst>
              </p:cNvPr>
              <p:cNvSpPr/>
              <p:nvPr/>
            </p:nvSpPr>
            <p:spPr>
              <a:xfrm>
                <a:off x="6708232" y="4256724"/>
                <a:ext cx="357516" cy="357516"/>
              </a:xfrm>
              <a:prstGeom prst="ellipse">
                <a:avLst/>
              </a:prstGeom>
              <a:solidFill>
                <a:srgbClr val="FFD96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>
                    <a:solidFill>
                      <a:sysClr val="windowText" lastClr="000000"/>
                    </a:solidFill>
                  </a:rPr>
                  <a:t>Q</a:t>
                </a:r>
              </a:p>
            </p:txBody>
          </p:sp>
          <p:cxnSp>
            <p:nvCxnSpPr>
              <p:cNvPr id="55" name="직선 화살표 연결선 54">
                <a:extLst>
                  <a:ext uri="{FF2B5EF4-FFF2-40B4-BE49-F238E27FC236}">
                    <a16:creationId xmlns:a16="http://schemas.microsoft.com/office/drawing/2014/main" id="{465C5F00-9959-981D-2253-36FEF63E2344}"/>
                  </a:ext>
                </a:extLst>
              </p:cNvPr>
              <p:cNvCxnSpPr>
                <a:cxnSpLocks/>
                <a:stCxn id="54" idx="0"/>
              </p:cNvCxnSpPr>
              <p:nvPr/>
            </p:nvCxnSpPr>
            <p:spPr>
              <a:xfrm flipV="1">
                <a:off x="6886990" y="3976951"/>
                <a:ext cx="4453" cy="27977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11B6FD22-106F-BC3A-7082-54856659A940}"/>
                  </a:ext>
                </a:extLst>
              </p:cNvPr>
              <p:cNvSpPr/>
              <p:nvPr/>
            </p:nvSpPr>
            <p:spPr>
              <a:xfrm>
                <a:off x="7323689" y="4485386"/>
                <a:ext cx="357516" cy="357516"/>
              </a:xfrm>
              <a:prstGeom prst="ellipse">
                <a:avLst/>
              </a:prstGeom>
              <a:solidFill>
                <a:srgbClr val="FFD96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>
                    <a:solidFill>
                      <a:sysClr val="windowText" lastClr="000000"/>
                    </a:solidFill>
                  </a:rPr>
                  <a:t>Q</a:t>
                </a:r>
              </a:p>
            </p:txBody>
          </p: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8B847548-99A3-6D70-E0A1-02F4CE28F7FE}"/>
                  </a:ext>
                </a:extLst>
              </p:cNvPr>
              <p:cNvCxnSpPr>
                <a:cxnSpLocks/>
                <a:stCxn id="56" idx="0"/>
              </p:cNvCxnSpPr>
              <p:nvPr/>
            </p:nvCxnSpPr>
            <p:spPr>
              <a:xfrm flipV="1">
                <a:off x="7502447" y="4271205"/>
                <a:ext cx="3195" cy="21418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D98C8D99-696E-22F6-763B-5D6C34EEE445}"/>
                  </a:ext>
                </a:extLst>
              </p:cNvPr>
              <p:cNvSpPr/>
              <p:nvPr/>
            </p:nvSpPr>
            <p:spPr>
              <a:xfrm>
                <a:off x="9497658" y="4487571"/>
                <a:ext cx="357516" cy="357516"/>
              </a:xfrm>
              <a:prstGeom prst="ellipse">
                <a:avLst/>
              </a:prstGeom>
              <a:solidFill>
                <a:srgbClr val="FFD96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>
                    <a:solidFill>
                      <a:sysClr val="windowText" lastClr="000000"/>
                    </a:solidFill>
                  </a:rPr>
                  <a:t>Q</a:t>
                </a:r>
              </a:p>
            </p:txBody>
          </p:sp>
          <p:cxnSp>
            <p:nvCxnSpPr>
              <p:cNvPr id="61" name="직선 화살표 연결선 60">
                <a:extLst>
                  <a:ext uri="{FF2B5EF4-FFF2-40B4-BE49-F238E27FC236}">
                    <a16:creationId xmlns:a16="http://schemas.microsoft.com/office/drawing/2014/main" id="{FD847ED0-DFE9-8528-2398-FC11DE887A41}"/>
                  </a:ext>
                </a:extLst>
              </p:cNvPr>
              <p:cNvCxnSpPr>
                <a:cxnSpLocks/>
                <a:stCxn id="60" idx="0"/>
              </p:cNvCxnSpPr>
              <p:nvPr/>
            </p:nvCxnSpPr>
            <p:spPr>
              <a:xfrm flipV="1">
                <a:off x="9676416" y="4279609"/>
                <a:ext cx="0" cy="2079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AC70B8BE-877B-A2EB-20FA-E6246634AB3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35700" y="3978721"/>
                <a:ext cx="995571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85F054DC-DE36-1E60-41C4-B0E4EB110100}"/>
                  </a:ext>
                </a:extLst>
              </p:cNvPr>
              <p:cNvGrpSpPr/>
              <p:nvPr/>
            </p:nvGrpSpPr>
            <p:grpSpPr>
              <a:xfrm>
                <a:off x="6641360" y="4631591"/>
                <a:ext cx="462716" cy="422622"/>
                <a:chOff x="1817409" y="3022984"/>
                <a:chExt cx="462716" cy="422622"/>
              </a:xfrm>
            </p:grpSpPr>
            <p:sp>
              <p:nvSpPr>
                <p:cNvPr id="73" name="다이아몬드 72">
                  <a:extLst>
                    <a:ext uri="{FF2B5EF4-FFF2-40B4-BE49-F238E27FC236}">
                      <a16:creationId xmlns:a16="http://schemas.microsoft.com/office/drawing/2014/main" id="{8342489E-2D98-767E-4DCA-29389D750363}"/>
                    </a:ext>
                  </a:extLst>
                </p:cNvPr>
                <p:cNvSpPr/>
                <p:nvPr/>
              </p:nvSpPr>
              <p:spPr>
                <a:xfrm>
                  <a:off x="1857503" y="3022984"/>
                  <a:ext cx="422622" cy="422622"/>
                </a:xfrm>
                <a:prstGeom prst="diamond">
                  <a:avLst/>
                </a:prstGeom>
                <a:solidFill>
                  <a:srgbClr val="FFACAA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4" name="TextBox 73">
                      <a:extLst>
                        <a:ext uri="{FF2B5EF4-FFF2-40B4-BE49-F238E27FC236}">
                          <a16:creationId xmlns:a16="http://schemas.microsoft.com/office/drawing/2014/main" id="{2C584619-729D-3495-713F-C709C7E849C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817409" y="3079443"/>
                      <a:ext cx="281609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CA" sz="105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sz="105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CA" sz="105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sub>
                            </m:sSub>
                            <m:r>
                              <a:rPr lang="en-CA" sz="105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CA" sz="105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sz="105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CA" sz="105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</m:t>
                                </m:r>
                              </m:sub>
                            </m:sSub>
                          </m:oMath>
                        </m:oMathPara>
                      </a14:m>
                      <a:endParaRPr lang="en-CA" sz="1050" dirty="0"/>
                    </a:p>
                  </p:txBody>
                </p:sp>
              </mc:Choice>
              <mc:Fallback xmlns="">
                <p:sp>
                  <p:nvSpPr>
                    <p:cNvPr id="94" name="TextBox 93">
                      <a:extLst>
                        <a:ext uri="{FF2B5EF4-FFF2-40B4-BE49-F238E27FC236}">
                          <a16:creationId xmlns:a16="http://schemas.microsoft.com/office/drawing/2014/main" id="{0216CEA9-7453-926E-D043-9581B2CFAC7E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817409" y="3079443"/>
                      <a:ext cx="281609" cy="261610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r="-5652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CA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04" name="그룹 103">
                <a:extLst>
                  <a:ext uri="{FF2B5EF4-FFF2-40B4-BE49-F238E27FC236}">
                    <a16:creationId xmlns:a16="http://schemas.microsoft.com/office/drawing/2014/main" id="{9F9C75E5-1FB1-B01F-716E-A7BD7FEF2B8F}"/>
                  </a:ext>
                </a:extLst>
              </p:cNvPr>
              <p:cNvGrpSpPr/>
              <p:nvPr/>
            </p:nvGrpSpPr>
            <p:grpSpPr>
              <a:xfrm>
                <a:off x="8998838" y="4002351"/>
                <a:ext cx="462716" cy="1078728"/>
                <a:chOff x="8941688" y="4002351"/>
                <a:chExt cx="462716" cy="1078728"/>
              </a:xfrm>
            </p:grpSpPr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B596717B-4F4A-3911-FB2A-850CCFDB0959}"/>
                    </a:ext>
                  </a:extLst>
                </p:cNvPr>
                <p:cNvSpPr/>
                <p:nvPr/>
              </p:nvSpPr>
              <p:spPr>
                <a:xfrm>
                  <a:off x="9013251" y="4282124"/>
                  <a:ext cx="357516" cy="357516"/>
                </a:xfrm>
                <a:prstGeom prst="ellipse">
                  <a:avLst/>
                </a:prstGeom>
                <a:solidFill>
                  <a:srgbClr val="FFD966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CA" dirty="0">
                      <a:solidFill>
                        <a:sysClr val="windowText" lastClr="000000"/>
                      </a:solidFill>
                    </a:rPr>
                    <a:t>Q</a:t>
                  </a:r>
                </a:p>
              </p:txBody>
            </p:sp>
            <p:cxnSp>
              <p:nvCxnSpPr>
                <p:cNvPr id="59" name="직선 화살표 연결선 58">
                  <a:extLst>
                    <a:ext uri="{FF2B5EF4-FFF2-40B4-BE49-F238E27FC236}">
                      <a16:creationId xmlns:a16="http://schemas.microsoft.com/office/drawing/2014/main" id="{24A54647-8C41-42A8-8B8C-0FB63B5D49DC}"/>
                    </a:ext>
                  </a:extLst>
                </p:cNvPr>
                <p:cNvCxnSpPr>
                  <a:cxnSpLocks/>
                  <a:stCxn id="58" idx="0"/>
                </p:cNvCxnSpPr>
                <p:nvPr/>
              </p:nvCxnSpPr>
              <p:spPr>
                <a:xfrm flipV="1">
                  <a:off x="9192009" y="4002351"/>
                  <a:ext cx="4453" cy="27977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67" name="그룹 66">
                  <a:extLst>
                    <a:ext uri="{FF2B5EF4-FFF2-40B4-BE49-F238E27FC236}">
                      <a16:creationId xmlns:a16="http://schemas.microsoft.com/office/drawing/2014/main" id="{06613677-92D4-BBD2-7D53-9C107716D2B3}"/>
                    </a:ext>
                  </a:extLst>
                </p:cNvPr>
                <p:cNvGrpSpPr/>
                <p:nvPr/>
              </p:nvGrpSpPr>
              <p:grpSpPr>
                <a:xfrm>
                  <a:off x="8941688" y="4658457"/>
                  <a:ext cx="462716" cy="422622"/>
                  <a:chOff x="1817409" y="3022984"/>
                  <a:chExt cx="462716" cy="422622"/>
                </a:xfrm>
              </p:grpSpPr>
              <p:sp>
                <p:nvSpPr>
                  <p:cNvPr id="71" name="다이아몬드 70">
                    <a:extLst>
                      <a:ext uri="{FF2B5EF4-FFF2-40B4-BE49-F238E27FC236}">
                        <a16:creationId xmlns:a16="http://schemas.microsoft.com/office/drawing/2014/main" id="{15667B3D-72DB-35DE-1456-A94417BB4DE7}"/>
                      </a:ext>
                    </a:extLst>
                  </p:cNvPr>
                  <p:cNvSpPr/>
                  <p:nvPr/>
                </p:nvSpPr>
                <p:spPr>
                  <a:xfrm>
                    <a:off x="1857503" y="3022984"/>
                    <a:ext cx="422622" cy="422622"/>
                  </a:xfrm>
                  <a:prstGeom prst="diamond">
                    <a:avLst/>
                  </a:prstGeom>
                  <a:solidFill>
                    <a:srgbClr val="FFACA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2" name="TextBox 71">
                        <a:extLst>
                          <a:ext uri="{FF2B5EF4-FFF2-40B4-BE49-F238E27FC236}">
                            <a16:creationId xmlns:a16="http://schemas.microsoft.com/office/drawing/2014/main" id="{2D5BB582-2D23-F19D-262B-D5F0812A896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817409" y="3079443"/>
                        <a:ext cx="281609" cy="2616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CA" sz="105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sz="105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CA" sz="105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  <m:r>
                                <a:rPr lang="en-CA" sz="105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CA" sz="105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sz="105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CA" sz="105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sub>
                              </m:sSub>
                            </m:oMath>
                          </m:oMathPara>
                        </a14:m>
                        <a:endParaRPr lang="en-CA" sz="1050" dirty="0"/>
                      </a:p>
                    </p:txBody>
                  </p:sp>
                </mc:Choice>
                <mc:Fallback xmlns="">
                  <p:sp>
                    <p:nvSpPr>
                      <p:cNvPr id="97" name="TextBox 96">
                        <a:extLst>
                          <a:ext uri="{FF2B5EF4-FFF2-40B4-BE49-F238E27FC236}">
                            <a16:creationId xmlns:a16="http://schemas.microsoft.com/office/drawing/2014/main" id="{79077B31-C2B9-CD18-8937-E14D2F1142CC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817409" y="3079443"/>
                        <a:ext cx="281609" cy="261610"/>
                      </a:xfrm>
                      <a:prstGeom prst="rect">
                        <a:avLst/>
                      </a:prstGeom>
                      <a:blipFill>
                        <a:blip r:embed="rId7"/>
                        <a:stretch>
                          <a:fillRect r="-56522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CA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</p:grpSp>
          <p:sp>
            <p:nvSpPr>
              <p:cNvPr id="91" name="사각형: 둥근 모서리 90">
                <a:extLst>
                  <a:ext uri="{FF2B5EF4-FFF2-40B4-BE49-F238E27FC236}">
                    <a16:creationId xmlns:a16="http://schemas.microsoft.com/office/drawing/2014/main" id="{2FE35BCB-DB31-ABF4-FE4A-2E53701A20A2}"/>
                  </a:ext>
                </a:extLst>
              </p:cNvPr>
              <p:cNvSpPr/>
              <p:nvPr/>
            </p:nvSpPr>
            <p:spPr>
              <a:xfrm>
                <a:off x="7836321" y="3700262"/>
                <a:ext cx="542204" cy="576331"/>
              </a:xfrm>
              <a:prstGeom prst="roundRect">
                <a:avLst/>
              </a:prstGeom>
              <a:solidFill>
                <a:srgbClr val="B8143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BN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직선 연결선 100">
                <a:extLst>
                  <a:ext uri="{FF2B5EF4-FFF2-40B4-BE49-F238E27FC236}">
                    <a16:creationId xmlns:a16="http://schemas.microsoft.com/office/drawing/2014/main" id="{0F8F2DB9-EA71-1FE2-BDD0-04F7ED228EF4}"/>
                  </a:ext>
                </a:extLst>
              </p:cNvPr>
              <p:cNvCxnSpPr>
                <a:cxnSpLocks/>
                <a:endCxn id="79" idx="3"/>
              </p:cNvCxnSpPr>
              <p:nvPr/>
            </p:nvCxnSpPr>
            <p:spPr>
              <a:xfrm flipH="1">
                <a:off x="10546100" y="3988428"/>
                <a:ext cx="912475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DA8E2A0F-7189-D1F0-A9C6-96F19C80DD0D}"/>
              </a:ext>
            </a:extLst>
          </p:cNvPr>
          <p:cNvGrpSpPr/>
          <p:nvPr/>
        </p:nvGrpSpPr>
        <p:grpSpPr>
          <a:xfrm>
            <a:off x="779008" y="3525443"/>
            <a:ext cx="5222875" cy="2708504"/>
            <a:chOff x="873125" y="3266831"/>
            <a:chExt cx="5222875" cy="2708504"/>
          </a:xfrm>
        </p:grpSpPr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E2EBE70E-6EDA-2AE1-C6F6-A2AF2516F812}"/>
                </a:ext>
              </a:extLst>
            </p:cNvPr>
            <p:cNvGrpSpPr/>
            <p:nvPr/>
          </p:nvGrpSpPr>
          <p:grpSpPr>
            <a:xfrm>
              <a:off x="873125" y="3266831"/>
              <a:ext cx="5222875" cy="2708504"/>
              <a:chOff x="6235700" y="2871415"/>
              <a:chExt cx="5222875" cy="2708504"/>
            </a:xfrm>
          </p:grpSpPr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FB61F584-6505-D87A-8A82-1771FCFD1451}"/>
                  </a:ext>
                </a:extLst>
              </p:cNvPr>
              <p:cNvSpPr txBox="1"/>
              <p:nvPr/>
            </p:nvSpPr>
            <p:spPr>
              <a:xfrm>
                <a:off x="7621602" y="5210587"/>
                <a:ext cx="21929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EDSR + BN + PAMS</a:t>
                </a:r>
                <a:endParaRPr lang="ko-KR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12" name="그룹 111">
                <a:extLst>
                  <a:ext uri="{FF2B5EF4-FFF2-40B4-BE49-F238E27FC236}">
                    <a16:creationId xmlns:a16="http://schemas.microsoft.com/office/drawing/2014/main" id="{848CD4C3-5748-5D9C-9360-7AF2DDE4D50A}"/>
                  </a:ext>
                </a:extLst>
              </p:cNvPr>
              <p:cNvGrpSpPr/>
              <p:nvPr/>
            </p:nvGrpSpPr>
            <p:grpSpPr>
              <a:xfrm>
                <a:off x="6235700" y="2871415"/>
                <a:ext cx="5222875" cy="2305324"/>
                <a:chOff x="6235700" y="2871415"/>
                <a:chExt cx="5222875" cy="2305324"/>
              </a:xfrm>
            </p:grpSpPr>
            <p:sp>
              <p:nvSpPr>
                <p:cNvPr id="113" name="사각형: 둥근 모서리 112">
                  <a:extLst>
                    <a:ext uri="{FF2B5EF4-FFF2-40B4-BE49-F238E27FC236}">
                      <a16:creationId xmlns:a16="http://schemas.microsoft.com/office/drawing/2014/main" id="{58DFC2F2-4EA4-6D2C-D6A4-BA20218BEDEE}"/>
                    </a:ext>
                  </a:extLst>
                </p:cNvPr>
                <p:cNvSpPr/>
                <p:nvPr/>
              </p:nvSpPr>
              <p:spPr>
                <a:xfrm>
                  <a:off x="6569076" y="2871415"/>
                  <a:ext cx="4448174" cy="230532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사각형: 둥근 모서리 113">
                  <a:extLst>
                    <a:ext uri="{FF2B5EF4-FFF2-40B4-BE49-F238E27FC236}">
                      <a16:creationId xmlns:a16="http://schemas.microsoft.com/office/drawing/2014/main" id="{05ACE39A-039B-240A-8040-AFBFBD025B14}"/>
                    </a:ext>
                  </a:extLst>
                </p:cNvPr>
                <p:cNvSpPr/>
                <p:nvPr/>
              </p:nvSpPr>
              <p:spPr>
                <a:xfrm>
                  <a:off x="7231271" y="3700262"/>
                  <a:ext cx="542204" cy="576331"/>
                </a:xfrm>
                <a:prstGeom prst="roundRect">
                  <a:avLst/>
                </a:prstGeom>
                <a:solidFill>
                  <a:srgbClr val="8F2D35"/>
                </a:solidFill>
                <a:ln>
                  <a:solidFill>
                    <a:srgbClr val="8F2D3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900" dirty="0">
                      <a:solidFill>
                        <a:schemeClr val="bg1"/>
                      </a:solidFill>
                    </a:rPr>
                    <a:t>Conv</a:t>
                  </a:r>
                  <a:endParaRPr lang="ko-KR" altLang="en-US" sz="9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5" name="사각형: 둥근 모서리 114">
                  <a:extLst>
                    <a:ext uri="{FF2B5EF4-FFF2-40B4-BE49-F238E27FC236}">
                      <a16:creationId xmlns:a16="http://schemas.microsoft.com/office/drawing/2014/main" id="{A3AE4764-0E36-A3A7-48A9-CBEB7B1B410E}"/>
                    </a:ext>
                  </a:extLst>
                </p:cNvPr>
                <p:cNvSpPr/>
                <p:nvPr/>
              </p:nvSpPr>
              <p:spPr>
                <a:xfrm>
                  <a:off x="8555671" y="3700262"/>
                  <a:ext cx="542204" cy="576331"/>
                </a:xfrm>
                <a:prstGeom prst="roundRect">
                  <a:avLst/>
                </a:prstGeom>
                <a:solidFill>
                  <a:srgbClr val="E3DAD1"/>
                </a:solidFill>
                <a:ln>
                  <a:solidFill>
                    <a:srgbClr val="A68A6E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900" dirty="0" err="1">
                      <a:solidFill>
                        <a:schemeClr val="tx1"/>
                      </a:solidFill>
                    </a:rPr>
                    <a:t>ReLU</a:t>
                  </a:r>
                  <a:endParaRPr lang="ko-KR" altLang="en-US" sz="9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6" name="사각형: 둥근 모서리 115">
                  <a:extLst>
                    <a:ext uri="{FF2B5EF4-FFF2-40B4-BE49-F238E27FC236}">
                      <a16:creationId xmlns:a16="http://schemas.microsoft.com/office/drawing/2014/main" id="{A002C453-AF4E-962D-40AE-DB1AF55EFE4E}"/>
                    </a:ext>
                  </a:extLst>
                </p:cNvPr>
                <p:cNvSpPr/>
                <p:nvPr/>
              </p:nvSpPr>
              <p:spPr>
                <a:xfrm>
                  <a:off x="9398846" y="3700262"/>
                  <a:ext cx="542204" cy="576331"/>
                </a:xfrm>
                <a:prstGeom prst="roundRect">
                  <a:avLst/>
                </a:prstGeom>
                <a:solidFill>
                  <a:srgbClr val="8F2D35"/>
                </a:solidFill>
                <a:ln>
                  <a:solidFill>
                    <a:srgbClr val="8F2D3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900" dirty="0">
                      <a:solidFill>
                        <a:schemeClr val="bg1"/>
                      </a:solidFill>
                    </a:rPr>
                    <a:t>Conv</a:t>
                  </a:r>
                  <a:endParaRPr lang="ko-KR" altLang="en-US" sz="9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7" name="사각형: 둥근 모서리 116">
                  <a:extLst>
                    <a:ext uri="{FF2B5EF4-FFF2-40B4-BE49-F238E27FC236}">
                      <a16:creationId xmlns:a16="http://schemas.microsoft.com/office/drawing/2014/main" id="{1B00BFCD-7A0D-7628-A456-37F0839FF478}"/>
                    </a:ext>
                  </a:extLst>
                </p:cNvPr>
                <p:cNvSpPr/>
                <p:nvPr/>
              </p:nvSpPr>
              <p:spPr>
                <a:xfrm>
                  <a:off x="10003896" y="3700262"/>
                  <a:ext cx="542204" cy="576331"/>
                </a:xfrm>
                <a:prstGeom prst="roundRect">
                  <a:avLst/>
                </a:prstGeom>
                <a:solidFill>
                  <a:srgbClr val="B81433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900" dirty="0">
                      <a:solidFill>
                        <a:schemeClr val="bg1"/>
                      </a:solidFill>
                    </a:rPr>
                    <a:t>BN</a:t>
                  </a:r>
                  <a:endParaRPr lang="ko-KR" altLang="en-US" sz="9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118" name="직선 연결선 117">
                  <a:extLst>
                    <a:ext uri="{FF2B5EF4-FFF2-40B4-BE49-F238E27FC236}">
                      <a16:creationId xmlns:a16="http://schemas.microsoft.com/office/drawing/2014/main" id="{177424CB-992A-F6DF-A461-8F6DB5022415}"/>
                    </a:ext>
                  </a:extLst>
                </p:cNvPr>
                <p:cNvCxnSpPr>
                  <a:cxnSpLocks/>
                  <a:stCxn id="114" idx="3"/>
                  <a:endCxn id="115" idx="1"/>
                </p:cNvCxnSpPr>
                <p:nvPr/>
              </p:nvCxnSpPr>
              <p:spPr>
                <a:xfrm>
                  <a:off x="7773475" y="3988428"/>
                  <a:ext cx="782196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직선 연결선 118">
                  <a:extLst>
                    <a:ext uri="{FF2B5EF4-FFF2-40B4-BE49-F238E27FC236}">
                      <a16:creationId xmlns:a16="http://schemas.microsoft.com/office/drawing/2014/main" id="{05F46875-3B12-3AC9-B758-5E2D542C1D4F}"/>
                    </a:ext>
                  </a:extLst>
                </p:cNvPr>
                <p:cNvCxnSpPr>
                  <a:cxnSpLocks/>
                  <a:stCxn id="115" idx="3"/>
                  <a:endCxn id="116" idx="1"/>
                </p:cNvCxnSpPr>
                <p:nvPr/>
              </p:nvCxnSpPr>
              <p:spPr>
                <a:xfrm>
                  <a:off x="9097875" y="3988428"/>
                  <a:ext cx="300971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직선 연결선 119">
                  <a:extLst>
                    <a:ext uri="{FF2B5EF4-FFF2-40B4-BE49-F238E27FC236}">
                      <a16:creationId xmlns:a16="http://schemas.microsoft.com/office/drawing/2014/main" id="{A7DD573D-5545-183E-FEB6-B60098E8675A}"/>
                    </a:ext>
                  </a:extLst>
                </p:cNvPr>
                <p:cNvCxnSpPr>
                  <a:cxnSpLocks/>
                  <a:stCxn id="116" idx="3"/>
                  <a:endCxn id="117" idx="1"/>
                </p:cNvCxnSpPr>
                <p:nvPr/>
              </p:nvCxnSpPr>
              <p:spPr>
                <a:xfrm>
                  <a:off x="9941050" y="3988428"/>
                  <a:ext cx="62846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연결선: 꺾임 120">
                  <a:extLst>
                    <a:ext uri="{FF2B5EF4-FFF2-40B4-BE49-F238E27FC236}">
                      <a16:creationId xmlns:a16="http://schemas.microsoft.com/office/drawing/2014/main" id="{53F0B9DE-19AE-738B-B8F4-E511CEB228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064946" y="3265330"/>
                  <a:ext cx="2054490" cy="697019"/>
                </a:xfrm>
                <a:prstGeom prst="bentConnector3">
                  <a:avLst>
                    <a:gd name="adj1" fmla="val -1123"/>
                  </a:avLst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연결선: 꺾임 121">
                  <a:extLst>
                    <a:ext uri="{FF2B5EF4-FFF2-40B4-BE49-F238E27FC236}">
                      <a16:creationId xmlns:a16="http://schemas.microsoft.com/office/drawing/2014/main" id="{F67AEEF1-39B5-C55C-E6EE-4B32D85567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9101427" y="3269981"/>
                  <a:ext cx="1501634" cy="692368"/>
                </a:xfrm>
                <a:prstGeom prst="bentConnector3">
                  <a:avLst>
                    <a:gd name="adj1" fmla="val -745"/>
                  </a:avLst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BC94F57E-B650-3543-59BB-92575A68ACDB}"/>
                    </a:ext>
                  </a:extLst>
                </p:cNvPr>
                <p:cNvSpPr/>
                <p:nvPr/>
              </p:nvSpPr>
              <p:spPr>
                <a:xfrm>
                  <a:off x="6708232" y="4256724"/>
                  <a:ext cx="357516" cy="357516"/>
                </a:xfrm>
                <a:prstGeom prst="ellipse">
                  <a:avLst/>
                </a:prstGeom>
                <a:solidFill>
                  <a:srgbClr val="FFD966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CA" dirty="0">
                      <a:solidFill>
                        <a:sysClr val="windowText" lastClr="000000"/>
                      </a:solidFill>
                    </a:rPr>
                    <a:t>Q</a:t>
                  </a:r>
                </a:p>
              </p:txBody>
            </p:sp>
            <p:cxnSp>
              <p:nvCxnSpPr>
                <p:cNvPr id="124" name="직선 화살표 연결선 123">
                  <a:extLst>
                    <a:ext uri="{FF2B5EF4-FFF2-40B4-BE49-F238E27FC236}">
                      <a16:creationId xmlns:a16="http://schemas.microsoft.com/office/drawing/2014/main" id="{BD554EF4-42D3-61CA-4A6D-24ABE13E8B97}"/>
                    </a:ext>
                  </a:extLst>
                </p:cNvPr>
                <p:cNvCxnSpPr>
                  <a:cxnSpLocks/>
                  <a:stCxn id="123" idx="0"/>
                </p:cNvCxnSpPr>
                <p:nvPr/>
              </p:nvCxnSpPr>
              <p:spPr>
                <a:xfrm flipV="1">
                  <a:off x="6886990" y="3976951"/>
                  <a:ext cx="4453" cy="27977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25" name="타원 124">
                  <a:extLst>
                    <a:ext uri="{FF2B5EF4-FFF2-40B4-BE49-F238E27FC236}">
                      <a16:creationId xmlns:a16="http://schemas.microsoft.com/office/drawing/2014/main" id="{179121B0-894A-6160-9CB8-778DE605CD34}"/>
                    </a:ext>
                  </a:extLst>
                </p:cNvPr>
                <p:cNvSpPr/>
                <p:nvPr/>
              </p:nvSpPr>
              <p:spPr>
                <a:xfrm>
                  <a:off x="7323689" y="4485386"/>
                  <a:ext cx="357516" cy="357516"/>
                </a:xfrm>
                <a:prstGeom prst="ellipse">
                  <a:avLst/>
                </a:prstGeom>
                <a:solidFill>
                  <a:srgbClr val="FFD966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CA" dirty="0">
                      <a:solidFill>
                        <a:sysClr val="windowText" lastClr="000000"/>
                      </a:solidFill>
                    </a:rPr>
                    <a:t>Q</a:t>
                  </a:r>
                </a:p>
              </p:txBody>
            </p:sp>
            <p:cxnSp>
              <p:nvCxnSpPr>
                <p:cNvPr id="126" name="직선 화살표 연결선 125">
                  <a:extLst>
                    <a:ext uri="{FF2B5EF4-FFF2-40B4-BE49-F238E27FC236}">
                      <a16:creationId xmlns:a16="http://schemas.microsoft.com/office/drawing/2014/main" id="{90D9CFEF-9773-1478-B613-A392CE3A689E}"/>
                    </a:ext>
                  </a:extLst>
                </p:cNvPr>
                <p:cNvCxnSpPr>
                  <a:cxnSpLocks/>
                  <a:stCxn id="125" idx="0"/>
                </p:cNvCxnSpPr>
                <p:nvPr/>
              </p:nvCxnSpPr>
              <p:spPr>
                <a:xfrm flipV="1">
                  <a:off x="7502447" y="4271205"/>
                  <a:ext cx="3195" cy="21418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27" name="타원 126">
                  <a:extLst>
                    <a:ext uri="{FF2B5EF4-FFF2-40B4-BE49-F238E27FC236}">
                      <a16:creationId xmlns:a16="http://schemas.microsoft.com/office/drawing/2014/main" id="{7DE9B8E8-E031-7182-78B0-5A3ABED0CEA9}"/>
                    </a:ext>
                  </a:extLst>
                </p:cNvPr>
                <p:cNvSpPr/>
                <p:nvPr/>
              </p:nvSpPr>
              <p:spPr>
                <a:xfrm>
                  <a:off x="9497658" y="4487571"/>
                  <a:ext cx="357516" cy="357516"/>
                </a:xfrm>
                <a:prstGeom prst="ellipse">
                  <a:avLst/>
                </a:prstGeom>
                <a:solidFill>
                  <a:srgbClr val="FFD966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CA" dirty="0">
                      <a:solidFill>
                        <a:sysClr val="windowText" lastClr="000000"/>
                      </a:solidFill>
                    </a:rPr>
                    <a:t>Q</a:t>
                  </a:r>
                </a:p>
              </p:txBody>
            </p:sp>
            <p:cxnSp>
              <p:nvCxnSpPr>
                <p:cNvPr id="128" name="직선 화살표 연결선 127">
                  <a:extLst>
                    <a:ext uri="{FF2B5EF4-FFF2-40B4-BE49-F238E27FC236}">
                      <a16:creationId xmlns:a16="http://schemas.microsoft.com/office/drawing/2014/main" id="{30F40DF5-1FF3-CCDD-A8BE-F7AF0DA2AFF2}"/>
                    </a:ext>
                  </a:extLst>
                </p:cNvPr>
                <p:cNvCxnSpPr>
                  <a:cxnSpLocks/>
                  <a:stCxn id="127" idx="0"/>
                </p:cNvCxnSpPr>
                <p:nvPr/>
              </p:nvCxnSpPr>
              <p:spPr>
                <a:xfrm flipV="1">
                  <a:off x="9676416" y="4279609"/>
                  <a:ext cx="0" cy="207962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직선 연결선 128">
                  <a:extLst>
                    <a:ext uri="{FF2B5EF4-FFF2-40B4-BE49-F238E27FC236}">
                      <a16:creationId xmlns:a16="http://schemas.microsoft.com/office/drawing/2014/main" id="{01F9BCA8-4906-90A9-CD53-FFA5933380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235700" y="3978721"/>
                  <a:ext cx="995571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30" name="그룹 129">
                  <a:extLst>
                    <a:ext uri="{FF2B5EF4-FFF2-40B4-BE49-F238E27FC236}">
                      <a16:creationId xmlns:a16="http://schemas.microsoft.com/office/drawing/2014/main" id="{7F7E8AD3-C3E9-C45E-7CAD-C6C3DA0A11C9}"/>
                    </a:ext>
                  </a:extLst>
                </p:cNvPr>
                <p:cNvGrpSpPr/>
                <p:nvPr/>
              </p:nvGrpSpPr>
              <p:grpSpPr>
                <a:xfrm>
                  <a:off x="6681454" y="4631591"/>
                  <a:ext cx="422622" cy="422622"/>
                  <a:chOff x="1857503" y="3022984"/>
                  <a:chExt cx="422622" cy="422622"/>
                </a:xfrm>
              </p:grpSpPr>
              <p:sp>
                <p:nvSpPr>
                  <p:cNvPr id="139" name="다이아몬드 138">
                    <a:extLst>
                      <a:ext uri="{FF2B5EF4-FFF2-40B4-BE49-F238E27FC236}">
                        <a16:creationId xmlns:a16="http://schemas.microsoft.com/office/drawing/2014/main" id="{DA145707-5BA2-4A57-583D-BD8D4CA3BA84}"/>
                      </a:ext>
                    </a:extLst>
                  </p:cNvPr>
                  <p:cNvSpPr/>
                  <p:nvPr/>
                </p:nvSpPr>
                <p:spPr>
                  <a:xfrm>
                    <a:off x="1857503" y="3022984"/>
                    <a:ext cx="422622" cy="422622"/>
                  </a:xfrm>
                  <a:prstGeom prst="diamond">
                    <a:avLst/>
                  </a:prstGeom>
                  <a:solidFill>
                    <a:srgbClr val="FFACA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40" name="TextBox 139">
                        <a:extLst>
                          <a:ext uri="{FF2B5EF4-FFF2-40B4-BE49-F238E27FC236}">
                            <a16:creationId xmlns:a16="http://schemas.microsoft.com/office/drawing/2014/main" id="{8B1EBE91-B21F-8665-5BD4-35BB7E300D96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911632" y="3046563"/>
                        <a:ext cx="281609" cy="3385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CA" altLang="ko-KR" sz="1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oMath>
                          </m:oMathPara>
                        </a14:m>
                        <a:endParaRPr lang="en-CA" sz="1600" dirty="0"/>
                      </a:p>
                    </p:txBody>
                  </p:sp>
                </mc:Choice>
                <mc:Fallback xmlns="">
                  <p:sp>
                    <p:nvSpPr>
                      <p:cNvPr id="140" name="TextBox 139">
                        <a:extLst>
                          <a:ext uri="{FF2B5EF4-FFF2-40B4-BE49-F238E27FC236}">
                            <a16:creationId xmlns:a16="http://schemas.microsoft.com/office/drawing/2014/main" id="{8B1EBE91-B21F-8665-5BD4-35BB7E300D96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911632" y="3046563"/>
                        <a:ext cx="281609" cy="338554"/>
                      </a:xfrm>
                      <a:prstGeom prst="rect">
                        <a:avLst/>
                      </a:prstGeom>
                      <a:blipFill>
                        <a:blip r:embed="rId8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ko-KR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grpSp>
              <p:nvGrpSpPr>
                <p:cNvPr id="131" name="그룹 130">
                  <a:extLst>
                    <a:ext uri="{FF2B5EF4-FFF2-40B4-BE49-F238E27FC236}">
                      <a16:creationId xmlns:a16="http://schemas.microsoft.com/office/drawing/2014/main" id="{75BC585D-2A20-B5D7-09E8-221F2487896F}"/>
                    </a:ext>
                  </a:extLst>
                </p:cNvPr>
                <p:cNvGrpSpPr/>
                <p:nvPr/>
              </p:nvGrpSpPr>
              <p:grpSpPr>
                <a:xfrm>
                  <a:off x="9038932" y="4002351"/>
                  <a:ext cx="422622" cy="1078728"/>
                  <a:chOff x="8981782" y="4002351"/>
                  <a:chExt cx="422622" cy="1078728"/>
                </a:xfrm>
              </p:grpSpPr>
              <p:sp>
                <p:nvSpPr>
                  <p:cNvPr id="134" name="타원 133">
                    <a:extLst>
                      <a:ext uri="{FF2B5EF4-FFF2-40B4-BE49-F238E27FC236}">
                        <a16:creationId xmlns:a16="http://schemas.microsoft.com/office/drawing/2014/main" id="{6AAB09AB-D6D4-49EF-87CC-7490D3E71642}"/>
                      </a:ext>
                    </a:extLst>
                  </p:cNvPr>
                  <p:cNvSpPr/>
                  <p:nvPr/>
                </p:nvSpPr>
                <p:spPr>
                  <a:xfrm>
                    <a:off x="9013251" y="4282124"/>
                    <a:ext cx="357516" cy="357516"/>
                  </a:xfrm>
                  <a:prstGeom prst="ellipse">
                    <a:avLst/>
                  </a:prstGeom>
                  <a:solidFill>
                    <a:srgbClr val="FFD966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CA" dirty="0">
                        <a:solidFill>
                          <a:sysClr val="windowText" lastClr="000000"/>
                        </a:solidFill>
                      </a:rPr>
                      <a:t>Q</a:t>
                    </a:r>
                  </a:p>
                </p:txBody>
              </p:sp>
              <p:cxnSp>
                <p:nvCxnSpPr>
                  <p:cNvPr id="135" name="직선 화살표 연결선 134">
                    <a:extLst>
                      <a:ext uri="{FF2B5EF4-FFF2-40B4-BE49-F238E27FC236}">
                        <a16:creationId xmlns:a16="http://schemas.microsoft.com/office/drawing/2014/main" id="{AE6B2AED-2E5E-741A-8803-912E7B35F500}"/>
                      </a:ext>
                    </a:extLst>
                  </p:cNvPr>
                  <p:cNvCxnSpPr>
                    <a:cxnSpLocks/>
                    <a:stCxn id="134" idx="0"/>
                  </p:cNvCxnSpPr>
                  <p:nvPr/>
                </p:nvCxnSpPr>
                <p:spPr>
                  <a:xfrm flipV="1">
                    <a:off x="9192009" y="4002351"/>
                    <a:ext cx="4453" cy="27977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7" name="다이아몬드 136">
                    <a:extLst>
                      <a:ext uri="{FF2B5EF4-FFF2-40B4-BE49-F238E27FC236}">
                        <a16:creationId xmlns:a16="http://schemas.microsoft.com/office/drawing/2014/main" id="{2B678204-F98B-ABB3-C373-5B5A87FC203F}"/>
                      </a:ext>
                    </a:extLst>
                  </p:cNvPr>
                  <p:cNvSpPr/>
                  <p:nvPr/>
                </p:nvSpPr>
                <p:spPr>
                  <a:xfrm>
                    <a:off x="8981782" y="4658457"/>
                    <a:ext cx="422622" cy="422622"/>
                  </a:xfrm>
                  <a:prstGeom prst="diamond">
                    <a:avLst/>
                  </a:prstGeom>
                  <a:solidFill>
                    <a:srgbClr val="FFACA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sp>
              <p:nvSpPr>
                <p:cNvPr id="132" name="사각형: 둥근 모서리 131">
                  <a:extLst>
                    <a:ext uri="{FF2B5EF4-FFF2-40B4-BE49-F238E27FC236}">
                      <a16:creationId xmlns:a16="http://schemas.microsoft.com/office/drawing/2014/main" id="{3FBBE012-54BF-0A00-6484-BB880A0547A2}"/>
                    </a:ext>
                  </a:extLst>
                </p:cNvPr>
                <p:cNvSpPr/>
                <p:nvPr/>
              </p:nvSpPr>
              <p:spPr>
                <a:xfrm>
                  <a:off x="7836321" y="3700262"/>
                  <a:ext cx="542204" cy="576331"/>
                </a:xfrm>
                <a:prstGeom prst="roundRect">
                  <a:avLst/>
                </a:prstGeom>
                <a:solidFill>
                  <a:srgbClr val="B81433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900" dirty="0">
                      <a:solidFill>
                        <a:schemeClr val="bg1"/>
                      </a:solidFill>
                    </a:rPr>
                    <a:t>BN</a:t>
                  </a:r>
                  <a:endParaRPr lang="ko-KR" altLang="en-US" sz="9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133" name="직선 연결선 132">
                  <a:extLst>
                    <a:ext uri="{FF2B5EF4-FFF2-40B4-BE49-F238E27FC236}">
                      <a16:creationId xmlns:a16="http://schemas.microsoft.com/office/drawing/2014/main" id="{7F668EC8-242C-80C4-E247-DF26C2B63F36}"/>
                    </a:ext>
                  </a:extLst>
                </p:cNvPr>
                <p:cNvCxnSpPr>
                  <a:cxnSpLocks/>
                  <a:endCxn id="117" idx="3"/>
                </p:cNvCxnSpPr>
                <p:nvPr/>
              </p:nvCxnSpPr>
              <p:spPr>
                <a:xfrm flipH="1">
                  <a:off x="10546100" y="3988428"/>
                  <a:ext cx="912475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2" name="TextBox 141">
                  <a:extLst>
                    <a:ext uri="{FF2B5EF4-FFF2-40B4-BE49-F238E27FC236}">
                      <a16:creationId xmlns:a16="http://schemas.microsoft.com/office/drawing/2014/main" id="{7321E198-52CA-FD0E-B687-9F9D604F9C8A}"/>
                    </a:ext>
                  </a:extLst>
                </p:cNvPr>
                <p:cNvSpPr txBox="1"/>
                <p:nvPr/>
              </p:nvSpPr>
              <p:spPr>
                <a:xfrm>
                  <a:off x="3736234" y="5063286"/>
                  <a:ext cx="281609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altLang="ko-KR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oMath>
                    </m:oMathPara>
                  </a14:m>
                  <a:endParaRPr lang="en-CA" sz="1600" dirty="0"/>
                </a:p>
              </p:txBody>
            </p:sp>
          </mc:Choice>
          <mc:Fallback xmlns="">
            <p:sp>
              <p:nvSpPr>
                <p:cNvPr id="142" name="TextBox 141">
                  <a:extLst>
                    <a:ext uri="{FF2B5EF4-FFF2-40B4-BE49-F238E27FC236}">
                      <a16:creationId xmlns:a16="http://schemas.microsoft.com/office/drawing/2014/main" id="{7321E198-52CA-FD0E-B687-9F9D604F9C8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36234" y="5063286"/>
                  <a:ext cx="281609" cy="338554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45" name="직선 화살표 연결선 144">
            <a:extLst>
              <a:ext uri="{FF2B5EF4-FFF2-40B4-BE49-F238E27FC236}">
                <a16:creationId xmlns:a16="http://schemas.microsoft.com/office/drawing/2014/main" id="{EF2C068D-3249-920D-9D26-E7B3112AFDA1}"/>
              </a:ext>
            </a:extLst>
          </p:cNvPr>
          <p:cNvCxnSpPr/>
          <p:nvPr/>
        </p:nvCxnSpPr>
        <p:spPr>
          <a:xfrm flipH="1">
            <a:off x="4415601" y="2870200"/>
            <a:ext cx="431800" cy="431800"/>
          </a:xfrm>
          <a:prstGeom prst="straightConnector1">
            <a:avLst/>
          </a:prstGeom>
          <a:ln w="38100">
            <a:solidFill>
              <a:srgbClr val="8F2D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F3BD7852-249A-FFE8-EA7F-F663094888F7}"/>
              </a:ext>
            </a:extLst>
          </p:cNvPr>
          <p:cNvCxnSpPr>
            <a:cxnSpLocks/>
          </p:cNvCxnSpPr>
          <p:nvPr/>
        </p:nvCxnSpPr>
        <p:spPr>
          <a:xfrm>
            <a:off x="7469891" y="2870200"/>
            <a:ext cx="431800" cy="431800"/>
          </a:xfrm>
          <a:prstGeom prst="straightConnector1">
            <a:avLst/>
          </a:prstGeom>
          <a:ln w="38100">
            <a:solidFill>
              <a:srgbClr val="8F2D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3CDDE33-EE7F-07C1-168B-6A57BEF44E26}"/>
              </a:ext>
            </a:extLst>
          </p:cNvPr>
          <p:cNvSpPr txBox="1"/>
          <p:nvPr/>
        </p:nvSpPr>
        <p:spPr>
          <a:xfrm>
            <a:off x="8283820" y="1794808"/>
            <a:ext cx="3262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 approach applied on IDN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717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C0565C-6E5A-9317-D3F2-B762CE6C8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800" dirty="0"/>
              <a:t>Comparison with PAMS</a:t>
            </a:r>
            <a:endParaRPr lang="ko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694973A-8BA9-DDCC-AC0B-67ACA3C045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8656437"/>
              </p:ext>
            </p:extLst>
          </p:nvPr>
        </p:nvGraphicFramePr>
        <p:xfrm>
          <a:off x="1650657" y="1631092"/>
          <a:ext cx="8890686" cy="4022129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468554">
                  <a:extLst>
                    <a:ext uri="{9D8B030D-6E8A-4147-A177-3AD203B41FA5}">
                      <a16:colId xmlns:a16="http://schemas.microsoft.com/office/drawing/2014/main" val="3372316047"/>
                    </a:ext>
                  </a:extLst>
                </a:gridCol>
                <a:gridCol w="1855305">
                  <a:extLst>
                    <a:ext uri="{9D8B030D-6E8A-4147-A177-3AD203B41FA5}">
                      <a16:colId xmlns:a16="http://schemas.microsoft.com/office/drawing/2014/main" val="2663802886"/>
                    </a:ext>
                  </a:extLst>
                </a:gridCol>
                <a:gridCol w="1855305">
                  <a:extLst>
                    <a:ext uri="{9D8B030D-6E8A-4147-A177-3AD203B41FA5}">
                      <a16:colId xmlns:a16="http://schemas.microsoft.com/office/drawing/2014/main" val="1447873670"/>
                    </a:ext>
                  </a:extLst>
                </a:gridCol>
                <a:gridCol w="1855305">
                  <a:extLst>
                    <a:ext uri="{9D8B030D-6E8A-4147-A177-3AD203B41FA5}">
                      <a16:colId xmlns:a16="http://schemas.microsoft.com/office/drawing/2014/main" val="2195833731"/>
                    </a:ext>
                  </a:extLst>
                </a:gridCol>
                <a:gridCol w="1856217">
                  <a:extLst>
                    <a:ext uri="{9D8B030D-6E8A-4147-A177-3AD203B41FA5}">
                      <a16:colId xmlns:a16="http://schemas.microsoft.com/office/drawing/2014/main" val="1420859977"/>
                    </a:ext>
                  </a:extLst>
                </a:gridCol>
              </a:tblGrid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ko-KR" sz="2000" b="1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Urban100</a:t>
                      </a:r>
                      <a:endParaRPr lang="ko-KR" sz="2000" b="1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Test2k</a:t>
                      </a:r>
                      <a:endParaRPr lang="ko-KR" sz="2000" b="1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Test4k</a:t>
                      </a:r>
                      <a:endParaRPr lang="ko-KR" sz="2000" b="1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9127561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EDSR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26.02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27.59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28.99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270660"/>
                  </a:ext>
                </a:extLst>
              </a:tr>
              <a:tr h="259492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EDSR</a:t>
                      </a:r>
                      <a:r>
                        <a:rPr lang="en-US" sz="1600" kern="1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†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25.84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27.54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28.92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85396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EDSR+PAMS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8bits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26.03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27.59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28.98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34303572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 w/ BN (ours)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8bits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25.85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27.54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28.92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407076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EDSR+PAMS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25.30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27.40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28.73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28251602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 w/ BN (ours)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4bits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25.40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27.39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28.73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815313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EDSR+PAMS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23.50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26.59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27.69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38934619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 w/ BN (ours)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25.00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27.31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28.60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820930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IDN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25.50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27.40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28.74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9584394"/>
                  </a:ext>
                </a:extLst>
              </a:tr>
              <a:tr h="259492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IDN</a:t>
                      </a:r>
                      <a:r>
                        <a:rPr lang="en-US" sz="1600" kern="1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†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25.53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27.42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28.76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3319153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IDN+PAMS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8bits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25.46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27.39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28.73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90996488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 w/ BN (ours)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8bits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25.50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27.41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28.75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7727549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IDN+PAMS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24.35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26.91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28.11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87803943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 w/ BN (ours)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4bits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24.64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27.03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28.27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0580221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IDN+PAMS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23.24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26.36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27.44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24668265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 w/ BN (ours)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3bits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23.99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26.71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27.89</a:t>
                      </a:r>
                      <a:endParaRPr lang="ko-KR" sz="2000" b="1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391212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F082ADA-D67B-B6C0-E4DE-DB997419C8FE}"/>
              </a:ext>
            </a:extLst>
          </p:cNvPr>
          <p:cNvSpPr txBox="1"/>
          <p:nvPr/>
        </p:nvSpPr>
        <p:spPr>
          <a:xfrm>
            <a:off x="1650657" y="13202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kern="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PAMS shows better performance when BN is included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1276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C0565C-6E5A-9317-D3F2-B762CE6C8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800" dirty="0"/>
              <a:t>Comparison with DDTB</a:t>
            </a:r>
            <a:endParaRPr lang="ko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CEFE525-2F72-6F89-93A3-65E3A7FD31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8875266"/>
              </p:ext>
            </p:extLst>
          </p:nvPr>
        </p:nvGraphicFramePr>
        <p:xfrm>
          <a:off x="1650657" y="1631092"/>
          <a:ext cx="8890686" cy="4022129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468554">
                  <a:extLst>
                    <a:ext uri="{9D8B030D-6E8A-4147-A177-3AD203B41FA5}">
                      <a16:colId xmlns:a16="http://schemas.microsoft.com/office/drawing/2014/main" val="3372316047"/>
                    </a:ext>
                  </a:extLst>
                </a:gridCol>
                <a:gridCol w="1855305">
                  <a:extLst>
                    <a:ext uri="{9D8B030D-6E8A-4147-A177-3AD203B41FA5}">
                      <a16:colId xmlns:a16="http://schemas.microsoft.com/office/drawing/2014/main" val="2663802886"/>
                    </a:ext>
                  </a:extLst>
                </a:gridCol>
                <a:gridCol w="1855305">
                  <a:extLst>
                    <a:ext uri="{9D8B030D-6E8A-4147-A177-3AD203B41FA5}">
                      <a16:colId xmlns:a16="http://schemas.microsoft.com/office/drawing/2014/main" val="1447873670"/>
                    </a:ext>
                  </a:extLst>
                </a:gridCol>
                <a:gridCol w="1855305">
                  <a:extLst>
                    <a:ext uri="{9D8B030D-6E8A-4147-A177-3AD203B41FA5}">
                      <a16:colId xmlns:a16="http://schemas.microsoft.com/office/drawing/2014/main" val="2195833731"/>
                    </a:ext>
                  </a:extLst>
                </a:gridCol>
                <a:gridCol w="1856217">
                  <a:extLst>
                    <a:ext uri="{9D8B030D-6E8A-4147-A177-3AD203B41FA5}">
                      <a16:colId xmlns:a16="http://schemas.microsoft.com/office/drawing/2014/main" val="1420859977"/>
                    </a:ext>
                  </a:extLst>
                </a:gridCol>
              </a:tblGrid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b="1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 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Precision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Urban100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Test2k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Test4k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9127561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b="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EDSR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-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26.02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27.59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28.99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270660"/>
                  </a:ext>
                </a:extLst>
              </a:tr>
              <a:tr h="259492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b="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EDSR</a:t>
                      </a:r>
                      <a:r>
                        <a:rPr lang="en-US" sz="1600" b="1" kern="100" baseline="30000">
                          <a:solidFill>
                            <a:srgbClr val="202122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†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-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25.84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27.54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28.92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85396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EDSR+DDTB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8bits</a:t>
                      </a:r>
                      <a:endParaRPr lang="ko-KR" sz="2000" kern="100" dirty="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26.03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27.60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28.99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34303572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+ w/ BN (ours)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8bits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25.81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27.54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28.92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407076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EDSR+DDTB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4bits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25.66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27.51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28.86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28251602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+ w/ BN (ours)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4bits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25.55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28.49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28.85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815313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EDSR+DDTB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3bits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25.34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27.41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28.72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38934619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+ w/ BN (ours)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3bits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25.31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27.42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28.75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820930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b="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IDN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-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25.50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27.40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28.74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9584394"/>
                  </a:ext>
                </a:extLst>
              </a:tr>
              <a:tr h="259492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b="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IDN</a:t>
                      </a:r>
                      <a:r>
                        <a:rPr lang="en-US" sz="1600" b="1" kern="100" baseline="30000">
                          <a:solidFill>
                            <a:srgbClr val="202122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†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-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25.53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27.42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28.76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3319153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IDN+DDTB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8bits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25.02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27.26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28.53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90996488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+ w/ BN (ours)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8bits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25.03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27.27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28.54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7727549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IDN+DDTB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4bits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24.73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27.12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28.34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87803943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+ w/ BN (ours)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4bits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24.74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27.13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28.37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0580221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IDN+DDTB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3bits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23.73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26.66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27.81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24668265"/>
                  </a:ext>
                </a:extLst>
              </a:tr>
              <a:tr h="23354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+ w/ BN (ours)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3bits</a:t>
                      </a:r>
                      <a:endParaRPr lang="ko-KR" sz="2000" kern="100"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24.24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26.90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400" b="1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바탕체" panose="02030609000101010101" pitchFamily="17" charset="-127"/>
                        </a:rPr>
                        <a:t>28.09</a:t>
                      </a:r>
                      <a:endParaRPr lang="ko-KR" sz="20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바탕체" panose="02030609000101010101" pitchFamily="17" charset="-127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391212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82DB00A-1002-8E80-44A1-3BAFEC3E976D}"/>
              </a:ext>
            </a:extLst>
          </p:cNvPr>
          <p:cNvSpPr txBox="1"/>
          <p:nvPr/>
        </p:nvSpPr>
        <p:spPr>
          <a:xfrm>
            <a:off x="1650657" y="13202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kern="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DDTB shows better performance when BN is included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25372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7EBFA8-BC0A-D386-9C99-A157BE866A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Conclusion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7223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BBE3-95DC-8BD1-18A7-5E54192AC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C2EE16-58B6-C1C6-0868-54D7AB8C69A6}"/>
              </a:ext>
            </a:extLst>
          </p:cNvPr>
          <p:cNvGrpSpPr/>
          <p:nvPr/>
        </p:nvGrpSpPr>
        <p:grpSpPr>
          <a:xfrm>
            <a:off x="481012" y="1306944"/>
            <a:ext cx="11436668" cy="4164216"/>
            <a:chOff x="887412" y="1243444"/>
            <a:chExt cx="10399712" cy="26493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35E958C-0DA6-5F39-59D3-465075483124}"/>
                </a:ext>
              </a:extLst>
            </p:cNvPr>
            <p:cNvSpPr txBox="1"/>
            <p:nvPr/>
          </p:nvSpPr>
          <p:spPr>
            <a:xfrm>
              <a:off x="887412" y="1743406"/>
              <a:ext cx="908290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2. Our experiment shows that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adding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BN </a:t>
              </a:r>
              <a:r>
                <a:rPr lang="en-US" altLang="ko-KR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can reduce</a:t>
              </a:r>
              <a:r>
                <a:rPr lang="ko-KR" altLang="en-US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b="1" dirty="0" err="1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quantization</a:t>
              </a:r>
              <a:r>
                <a:rPr lang="ko-KR" altLang="en-US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b="1" dirty="0" err="1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error</a:t>
              </a:r>
              <a:r>
                <a:rPr lang="ko-KR" altLang="en-US" sz="2400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for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low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bit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precision</a:t>
              </a:r>
              <a:endPara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AAB2C30-EA0F-CC8A-5143-B589EDF0D7CB}"/>
                </a:ext>
              </a:extLst>
            </p:cNvPr>
            <p:cNvSpPr txBox="1"/>
            <p:nvPr/>
          </p:nvSpPr>
          <p:spPr>
            <a:xfrm>
              <a:off x="887412" y="1243444"/>
              <a:ext cx="1029493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 R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esearch</a:t>
              </a:r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 on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DCNN-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based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SR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model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tend to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b="1" dirty="0" err="1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remov</a:t>
              </a:r>
              <a:r>
                <a:rPr lang="en-US" altLang="ko-KR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</a:t>
              </a:r>
              <a:r>
                <a:rPr lang="ko-KR" altLang="en-US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BN </a:t>
              </a:r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from the network</a:t>
              </a:r>
              <a:endPara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CA423CB-14E3-AB40-B0C5-5459B895EF1E}"/>
                </a:ext>
              </a:extLst>
            </p:cNvPr>
            <p:cNvSpPr txBox="1"/>
            <p:nvPr/>
          </p:nvSpPr>
          <p:spPr>
            <a:xfrm>
              <a:off x="887412" y="2402619"/>
              <a:ext cx="10207308" cy="5287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3. Problems including high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requirements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and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high-frequency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component losses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b="1" dirty="0" err="1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still</a:t>
              </a:r>
              <a:r>
                <a:rPr lang="ko-KR" altLang="en-US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ko-KR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exists</a:t>
              </a:r>
              <a:endParaRPr lang="ko-KR" altLang="en-US" sz="2400" b="1" dirty="0">
                <a:solidFill>
                  <a:srgbClr val="820E23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31F4496-4647-21AA-2811-F7EF6B7AF13E}"/>
                </a:ext>
              </a:extLst>
            </p:cNvPr>
            <p:cNvSpPr txBox="1"/>
            <p:nvPr/>
          </p:nvSpPr>
          <p:spPr>
            <a:xfrm>
              <a:off x="904875" y="3061833"/>
              <a:ext cx="10382249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4. Research on </a:t>
              </a:r>
              <a:r>
                <a:rPr lang="ko-KR" altLang="en-US" sz="2400" b="1" dirty="0" err="1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new</a:t>
              </a:r>
              <a:r>
                <a:rPr lang="ko-KR" altLang="en-US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b="1" dirty="0" err="1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normalization</a:t>
              </a:r>
              <a:r>
                <a:rPr lang="ko-KR" altLang="en-US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b="1" dirty="0" err="1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algorithms</a:t>
              </a:r>
              <a:r>
                <a:rPr lang="ko-KR" altLang="en-US" sz="2400" b="1" dirty="0">
                  <a:solidFill>
                    <a:srgbClr val="820E2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specialized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quantization</a:t>
              </a:r>
              <a:r>
                <a:rPr lang="ko-KR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needs to be followed up</a:t>
              </a:r>
              <a:endPara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76158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FE60493-2442-3058-C426-C02B753C9A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483ED2-3A5F-03CD-5308-7BBD295CC8BA}"/>
              </a:ext>
            </a:extLst>
          </p:cNvPr>
          <p:cNvSpPr txBox="1"/>
          <p:nvPr/>
        </p:nvSpPr>
        <p:spPr>
          <a:xfrm>
            <a:off x="1082040" y="846892"/>
            <a:ext cx="10027920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Dong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Chao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super-resolution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IEEE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Transactions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Machine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Intelligence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38,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295-307, 2015. </a:t>
            </a:r>
          </a:p>
          <a:p>
            <a:pPr>
              <a:spcBef>
                <a:spcPts val="1200"/>
              </a:spcBef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Ledig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Christian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Photo-realistic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single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super-resolution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generative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adversarial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Proceedings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IEEE/CVF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Conference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Computer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Recognition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2017,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4681-4690. </a:t>
            </a:r>
          </a:p>
          <a:p>
            <a:pPr>
              <a:spcBef>
                <a:spcPts val="1200"/>
              </a:spcBef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Lim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Enhanced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residual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single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super-resolution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Proceedings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IEEE/CVF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Conference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puter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Recognition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Workshops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2017,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136-144. </a:t>
            </a:r>
          </a:p>
          <a:p>
            <a:pPr>
              <a:spcBef>
                <a:spcPts val="1200"/>
              </a:spcBef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Hui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Zheng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Xiumei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Wang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Xinbo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Gao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accurate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single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super-resolution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via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distillation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Proceed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ings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IEEE/CVF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Conference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Computer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Recognition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2018,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723-731. </a:t>
            </a:r>
          </a:p>
          <a:p>
            <a:pPr>
              <a:spcBef>
                <a:spcPts val="1200"/>
              </a:spcBef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Choi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Jungwook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“PACT: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Parameterized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clipping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activation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quantized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preprint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arXiv:1805.06085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2018. </a:t>
            </a:r>
          </a:p>
          <a:p>
            <a:pPr>
              <a:spcBef>
                <a:spcPts val="1200"/>
              </a:spcBef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Huixia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“PAMS: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Quantized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super-resolution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via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parameterized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scale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Proceedings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European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Conference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Computer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2020,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564-580. </a:t>
            </a:r>
          </a:p>
          <a:p>
            <a:pPr>
              <a:spcBef>
                <a:spcPts val="1200"/>
              </a:spcBef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Kong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Xiangtao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ClassSR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general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accelerate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super-resolution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Proceedings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IEEE/CVF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Conference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Computer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Recognition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2021,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12016-12025.</a:t>
            </a:r>
          </a:p>
          <a:p>
            <a:pPr>
              <a:spcBef>
                <a:spcPts val="1200"/>
              </a:spcBef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Zhong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Yunshan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Dynamic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dual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trainable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bounds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ultra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precision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super-resolution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Proceedings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European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Conference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Computer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2022,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1-18.</a:t>
            </a:r>
          </a:p>
        </p:txBody>
      </p:sp>
    </p:spTree>
    <p:extLst>
      <p:ext uri="{BB962C8B-B14F-4D97-AF65-F5344CB8AC3E}">
        <p14:creationId xmlns:p14="http://schemas.microsoft.com/office/powerpoint/2010/main" val="3548062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87BF8C-ACCA-D147-5EB4-95DAB6C15828}"/>
              </a:ext>
            </a:extLst>
          </p:cNvPr>
          <p:cNvSpPr txBox="1"/>
          <p:nvPr/>
        </p:nvSpPr>
        <p:spPr>
          <a:xfrm>
            <a:off x="4964119" y="2767280"/>
            <a:ext cx="226376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8F2D35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Q</a:t>
            </a:r>
            <a:r>
              <a:rPr lang="en-US" altLang="ko-KR" sz="5400" dirty="0">
                <a:solidFill>
                  <a:srgbClr val="8F2D35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&amp;</a:t>
            </a:r>
            <a:r>
              <a:rPr lang="en-US" altLang="ko-KR" sz="8000" dirty="0">
                <a:solidFill>
                  <a:srgbClr val="8F2D35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A</a:t>
            </a:r>
            <a:endParaRPr lang="ko-KR" altLang="en-US" sz="8000" dirty="0">
              <a:solidFill>
                <a:srgbClr val="8F2D35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38EEAC-E98B-C125-377E-3E71F0D57665}"/>
              </a:ext>
            </a:extLst>
          </p:cNvPr>
          <p:cNvSpPr txBox="1"/>
          <p:nvPr/>
        </p:nvSpPr>
        <p:spPr>
          <a:xfrm>
            <a:off x="5349239" y="2397948"/>
            <a:ext cx="1493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8F2D35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Thank You</a:t>
            </a:r>
            <a:endParaRPr lang="ko-KR" altLang="en-US" sz="1800" dirty="0">
              <a:solidFill>
                <a:srgbClr val="8F2D35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9001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AD37A-3456-EEEB-C9B8-7F9F791E6F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바른공군체 Medium" panose="020B0600000101010101" pitchFamily="50" charset="-127"/>
                <a:ea typeface="바른공군체 Medium" panose="020B0600000101010101" pitchFamily="50" charset="-127"/>
              </a:rPr>
              <a:t>Preliminary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E25590-9F23-09C5-2E05-6C7E8D601932}"/>
              </a:ext>
            </a:extLst>
          </p:cNvPr>
          <p:cNvSpPr txBox="1"/>
          <p:nvPr/>
        </p:nvSpPr>
        <p:spPr>
          <a:xfrm>
            <a:off x="3148799" y="4156738"/>
            <a:ext cx="2880000" cy="405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What is Super-Resolution?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E7F0D9-41B0-8237-280B-2D41C1AD931B}"/>
              </a:ext>
            </a:extLst>
          </p:cNvPr>
          <p:cNvSpPr txBox="1"/>
          <p:nvPr/>
        </p:nvSpPr>
        <p:spPr>
          <a:xfrm>
            <a:off x="3148799" y="4719969"/>
            <a:ext cx="2880000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ctr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What is Normalization?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055068-BBCF-34EC-6894-6AD6606F1148}"/>
              </a:ext>
            </a:extLst>
          </p:cNvPr>
          <p:cNvSpPr txBox="1"/>
          <p:nvPr/>
        </p:nvSpPr>
        <p:spPr>
          <a:xfrm>
            <a:off x="6163199" y="4719969"/>
            <a:ext cx="2880000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ctr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What is a Residual Network?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831B6E-3405-9436-5636-88EF5A8ACB91}"/>
              </a:ext>
            </a:extLst>
          </p:cNvPr>
          <p:cNvSpPr txBox="1"/>
          <p:nvPr/>
        </p:nvSpPr>
        <p:spPr>
          <a:xfrm>
            <a:off x="6163199" y="4156738"/>
            <a:ext cx="2880000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ctr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What is Quantization?</a:t>
            </a:r>
          </a:p>
        </p:txBody>
      </p:sp>
    </p:spTree>
    <p:extLst>
      <p:ext uri="{BB962C8B-B14F-4D97-AF65-F5344CB8AC3E}">
        <p14:creationId xmlns:p14="http://schemas.microsoft.com/office/powerpoint/2010/main" val="3444091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Image Super-Resolution?</a:t>
            </a:r>
            <a:endParaRPr lang="ko-KR" altLang="en-US" dirty="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0F0DECF5-EC7F-8C6E-E1A2-FB504AE69A84}"/>
              </a:ext>
            </a:extLst>
          </p:cNvPr>
          <p:cNvGrpSpPr/>
          <p:nvPr/>
        </p:nvGrpSpPr>
        <p:grpSpPr>
          <a:xfrm>
            <a:off x="3385815" y="1136155"/>
            <a:ext cx="5436028" cy="2338565"/>
            <a:chOff x="3028522" y="1090435"/>
            <a:chExt cx="6134956" cy="2730140"/>
          </a:xfrm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7A0D7ABA-D875-1F5F-6CC4-A22DA77D2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28522" y="1090435"/>
              <a:ext cx="6134956" cy="254353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A67A4F-72F4-5534-85A3-90CDCF28DC5A}"/>
                </a:ext>
              </a:extLst>
            </p:cNvPr>
            <p:cNvSpPr txBox="1"/>
            <p:nvPr/>
          </p:nvSpPr>
          <p:spPr>
            <a:xfrm>
              <a:off x="3028522" y="3558965"/>
              <a:ext cx="6096000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Lim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Bee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et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. “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Enhanced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deep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residual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networks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for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single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image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super-resolution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” </a:t>
              </a:r>
              <a:endParaRPr lang="ko-KR" altLang="en-US" sz="105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F0DB574E-256D-73E2-7766-7C361E4A75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4624172"/>
              </p:ext>
            </p:extLst>
          </p:nvPr>
        </p:nvGraphicFramePr>
        <p:xfrm>
          <a:off x="2441781" y="4486408"/>
          <a:ext cx="944034" cy="944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678">
                  <a:extLst>
                    <a:ext uri="{9D8B030D-6E8A-4147-A177-3AD203B41FA5}">
                      <a16:colId xmlns:a16="http://schemas.microsoft.com/office/drawing/2014/main" val="239753439"/>
                    </a:ext>
                  </a:extLst>
                </a:gridCol>
                <a:gridCol w="314678">
                  <a:extLst>
                    <a:ext uri="{9D8B030D-6E8A-4147-A177-3AD203B41FA5}">
                      <a16:colId xmlns:a16="http://schemas.microsoft.com/office/drawing/2014/main" val="503909283"/>
                    </a:ext>
                  </a:extLst>
                </a:gridCol>
                <a:gridCol w="314678">
                  <a:extLst>
                    <a:ext uri="{9D8B030D-6E8A-4147-A177-3AD203B41FA5}">
                      <a16:colId xmlns:a16="http://schemas.microsoft.com/office/drawing/2014/main" val="1184797869"/>
                    </a:ext>
                  </a:extLst>
                </a:gridCol>
              </a:tblGrid>
              <a:tr h="3146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a1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9964" marR="39964" marT="19982" marB="1998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a2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9964" marR="39964" marT="19982" marB="1998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a3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9964" marR="39964" marT="19982" marB="1998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834845"/>
                  </a:ext>
                </a:extLst>
              </a:tr>
              <a:tr h="3146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b1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9964" marR="39964" marT="19982" marB="1998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b2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9964" marR="39964" marT="19982" marB="1998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b3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9964" marR="39964" marT="19982" marB="1998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8362"/>
                  </a:ext>
                </a:extLst>
              </a:tr>
              <a:tr h="3146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c1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9964" marR="39964" marT="19982" marB="1998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c2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9964" marR="39964" marT="19982" marB="1998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c3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9964" marR="39964" marT="19982" marB="1998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9084973"/>
                  </a:ext>
                </a:extLst>
              </a:tr>
            </a:tbl>
          </a:graphicData>
        </a:graphic>
      </p:graphicFrame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CEA2CDD0-133E-6A49-AECC-563DE1CB3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689512"/>
              </p:ext>
            </p:extLst>
          </p:nvPr>
        </p:nvGraphicFramePr>
        <p:xfrm>
          <a:off x="4687571" y="4016508"/>
          <a:ext cx="1879200" cy="187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200">
                  <a:extLst>
                    <a:ext uri="{9D8B030D-6E8A-4147-A177-3AD203B41FA5}">
                      <a16:colId xmlns:a16="http://schemas.microsoft.com/office/drawing/2014/main" val="1875573480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263313427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4253147624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572111025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3711385876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1801230582"/>
                    </a:ext>
                  </a:extLst>
                </a:gridCol>
              </a:tblGrid>
              <a:tr h="313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8252798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658908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460180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192538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2454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6449046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12054D18-8437-B158-375F-EBE9DFBB13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4418946"/>
              </p:ext>
            </p:extLst>
          </p:nvPr>
        </p:nvGraphicFramePr>
        <p:xfrm>
          <a:off x="7868527" y="4018825"/>
          <a:ext cx="1879200" cy="187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200">
                  <a:extLst>
                    <a:ext uri="{9D8B030D-6E8A-4147-A177-3AD203B41FA5}">
                      <a16:colId xmlns:a16="http://schemas.microsoft.com/office/drawing/2014/main" val="1875573480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263313427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4253147624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572111025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3711385876"/>
                    </a:ext>
                  </a:extLst>
                </a:gridCol>
                <a:gridCol w="313200">
                  <a:extLst>
                    <a:ext uri="{9D8B030D-6E8A-4147-A177-3AD203B41FA5}">
                      <a16:colId xmlns:a16="http://schemas.microsoft.com/office/drawing/2014/main" val="1801230582"/>
                    </a:ext>
                  </a:extLst>
                </a:gridCol>
              </a:tblGrid>
              <a:tr h="313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8252798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658908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460180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192538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2454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2D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6449046"/>
                  </a:ext>
                </a:extLst>
              </a:tr>
            </a:tbl>
          </a:graphicData>
        </a:graphic>
      </p:graphicFrame>
      <p:sp>
        <p:nvSpPr>
          <p:cNvPr id="54" name="화살표: 오른쪽 53">
            <a:extLst>
              <a:ext uri="{FF2B5EF4-FFF2-40B4-BE49-F238E27FC236}">
                <a16:creationId xmlns:a16="http://schemas.microsoft.com/office/drawing/2014/main" id="{765809B4-6F04-C273-E866-0B78D38903EF}"/>
              </a:ext>
            </a:extLst>
          </p:cNvPr>
          <p:cNvSpPr/>
          <p:nvPr/>
        </p:nvSpPr>
        <p:spPr>
          <a:xfrm>
            <a:off x="3712210" y="4801987"/>
            <a:ext cx="622300" cy="308242"/>
          </a:xfrm>
          <a:prstGeom prst="rightArrow">
            <a:avLst/>
          </a:prstGeom>
          <a:solidFill>
            <a:srgbClr val="8F2D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화살표: 오른쪽 54">
            <a:extLst>
              <a:ext uri="{FF2B5EF4-FFF2-40B4-BE49-F238E27FC236}">
                <a16:creationId xmlns:a16="http://schemas.microsoft.com/office/drawing/2014/main" id="{AC42943C-FD4F-05EB-EEF2-6E1A12885939}"/>
              </a:ext>
            </a:extLst>
          </p:cNvPr>
          <p:cNvSpPr/>
          <p:nvPr/>
        </p:nvSpPr>
        <p:spPr>
          <a:xfrm>
            <a:off x="6919832" y="4801987"/>
            <a:ext cx="622300" cy="308242"/>
          </a:xfrm>
          <a:prstGeom prst="rightArrow">
            <a:avLst/>
          </a:prstGeom>
          <a:solidFill>
            <a:srgbClr val="8F2D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245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Image Super-Resolution?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447E1-FC0A-FC33-E0DF-BF86DB77AD6A}"/>
              </a:ext>
            </a:extLst>
          </p:cNvPr>
          <p:cNvGrpSpPr/>
          <p:nvPr/>
        </p:nvGrpSpPr>
        <p:grpSpPr>
          <a:xfrm>
            <a:off x="4153165" y="3575134"/>
            <a:ext cx="3885671" cy="855345"/>
            <a:chOff x="3979249" y="2468499"/>
            <a:chExt cx="3885671" cy="855345"/>
          </a:xfrm>
        </p:grpSpPr>
        <p:pic>
          <p:nvPicPr>
            <p:cNvPr id="1026" name="Picture 2" descr="Super Resolution 결과 평가 - PSNR, SSIM">
              <a:extLst>
                <a:ext uri="{FF2B5EF4-FFF2-40B4-BE49-F238E27FC236}">
                  <a16:creationId xmlns:a16="http://schemas.microsoft.com/office/drawing/2014/main" id="{9CAADABA-028D-BA8D-68E6-BC42B49958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79249" y="2468499"/>
              <a:ext cx="3099645" cy="8553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7914EDD-0D82-543D-273D-190B2E8023BA}"/>
                </a:ext>
              </a:extLst>
            </p:cNvPr>
            <p:cNvSpPr txBox="1"/>
            <p:nvPr/>
          </p:nvSpPr>
          <p:spPr>
            <a:xfrm>
              <a:off x="7168896" y="2843784"/>
              <a:ext cx="6960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바른공군체 Medium" panose="020B0600000101010101" pitchFamily="50" charset="-127"/>
                  <a:ea typeface="바른공군체 Medium" panose="020B0600000101010101" pitchFamily="50" charset="-127"/>
                </a:rPr>
                <a:t>(dB)</a:t>
              </a:r>
              <a:endParaRPr lang="ko-KR" altLang="en-US" dirty="0">
                <a:latin typeface="바른공군체 Medium" panose="020B0600000101010101" pitchFamily="50" charset="-127"/>
                <a:ea typeface="바른공군체 Medium" panose="020B0600000101010101" pitchFamily="50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25E7EBB-4E08-CB0D-5BA0-7FC20EAA56A9}"/>
              </a:ext>
            </a:extLst>
          </p:cNvPr>
          <p:cNvSpPr txBox="1"/>
          <p:nvPr/>
        </p:nvSpPr>
        <p:spPr>
          <a:xfrm>
            <a:off x="3868403" y="4601398"/>
            <a:ext cx="4455194" cy="1289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PSNR of image A is 1dB higher than that of B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A is 10 times better than B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A is 10 times more similar to GT than B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4C19BB1-E187-210D-2F8D-A3520490B4D4}"/>
              </a:ext>
            </a:extLst>
          </p:cNvPr>
          <p:cNvGrpSpPr/>
          <p:nvPr/>
        </p:nvGrpSpPr>
        <p:grpSpPr>
          <a:xfrm>
            <a:off x="3385815" y="1136155"/>
            <a:ext cx="5436028" cy="2338565"/>
            <a:chOff x="3028522" y="1090435"/>
            <a:chExt cx="6134956" cy="273014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E11F44B-2D0C-672C-FF59-78B5CACA8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28522" y="1090435"/>
              <a:ext cx="6134956" cy="254353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602956C-576A-0EBB-3E3A-0B76486C490F}"/>
                </a:ext>
              </a:extLst>
            </p:cNvPr>
            <p:cNvSpPr txBox="1"/>
            <p:nvPr/>
          </p:nvSpPr>
          <p:spPr>
            <a:xfrm>
              <a:off x="3028522" y="3558965"/>
              <a:ext cx="6096000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Lim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Bee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et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. “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Enhanced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deep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residual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networks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for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single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image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ko-KR" altLang="en-US" sz="105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super-resolution</a:t>
              </a:r>
              <a:r>
                <a:rPr lang="ko-KR" altLang="en-US" sz="105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” </a:t>
              </a:r>
              <a:endParaRPr lang="ko-KR" altLang="en-US" sz="105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461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Normalization?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191635D-52B2-FEB4-7EA6-F6E4B23ADE86}"/>
              </a:ext>
            </a:extLst>
          </p:cNvPr>
          <p:cNvGrpSpPr/>
          <p:nvPr/>
        </p:nvGrpSpPr>
        <p:grpSpPr>
          <a:xfrm>
            <a:off x="7299330" y="1629410"/>
            <a:ext cx="4249735" cy="2740561"/>
            <a:chOff x="4170050" y="1136650"/>
            <a:chExt cx="4249735" cy="2740561"/>
          </a:xfrm>
        </p:grpSpPr>
        <p:pic>
          <p:nvPicPr>
            <p:cNvPr id="4098" name="Picture 2" descr="batchnorm_algorithm">
              <a:extLst>
                <a:ext uri="{FF2B5EF4-FFF2-40B4-BE49-F238E27FC236}">
                  <a16:creationId xmlns:a16="http://schemas.microsoft.com/office/drawing/2014/main" id="{08C5A442-BD70-7ECB-21AF-8BB3AF6154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0050" y="1136650"/>
              <a:ext cx="3206935" cy="2292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A68D93E-453F-536C-025D-71C41B0710CC}"/>
                </a:ext>
              </a:extLst>
            </p:cNvPr>
            <p:cNvSpPr txBox="1"/>
            <p:nvPr/>
          </p:nvSpPr>
          <p:spPr>
            <a:xfrm>
              <a:off x="4170050" y="3477101"/>
              <a:ext cx="424973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00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Ioffe</a:t>
              </a:r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Sergey, and Christian </a:t>
              </a:r>
              <a:r>
                <a:rPr lang="en-US" altLang="ko-KR" sz="1000" dirty="0" err="1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Szegedy</a:t>
              </a:r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. "Batch normalization: Accelerating deep network training by reducing internal covariate shift."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0C2D108-E505-B194-C093-2C6FCA5F6C78}"/>
              </a:ext>
            </a:extLst>
          </p:cNvPr>
          <p:cNvSpPr txBox="1"/>
          <p:nvPr/>
        </p:nvSpPr>
        <p:spPr>
          <a:xfrm>
            <a:off x="1108980" y="4902610"/>
            <a:ext cx="3903633" cy="1289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applying higher learning rate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it easier to find loss surface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model performance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9A7E5EC-9334-7EA1-A3A9-06020FE3A101}"/>
              </a:ext>
            </a:extLst>
          </p:cNvPr>
          <p:cNvGrpSpPr/>
          <p:nvPr/>
        </p:nvGrpSpPr>
        <p:grpSpPr>
          <a:xfrm>
            <a:off x="1355906" y="1194124"/>
            <a:ext cx="5469074" cy="3383200"/>
            <a:chOff x="2444750" y="1665289"/>
            <a:chExt cx="6467747" cy="3813644"/>
          </a:xfrm>
        </p:grpSpPr>
        <p:pic>
          <p:nvPicPr>
            <p:cNvPr id="8" name="Picture 2" descr="In-layer normalization techniques for training very deep neural networks ">
              <a:extLst>
                <a:ext uri="{FF2B5EF4-FFF2-40B4-BE49-F238E27FC236}">
                  <a16:creationId xmlns:a16="http://schemas.microsoft.com/office/drawing/2014/main" id="{192F7CC0-31EA-7717-E19E-AA5D1967C7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44750" y="1665289"/>
              <a:ext cx="6467747" cy="36623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3818CC-60A9-A2FB-4E7C-5C9F06DF113E}"/>
                </a:ext>
              </a:extLst>
            </p:cNvPr>
            <p:cNvSpPr txBox="1"/>
            <p:nvPr/>
          </p:nvSpPr>
          <p:spPr>
            <a:xfrm>
              <a:off x="2444750" y="5192711"/>
              <a:ext cx="6096000" cy="2862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https://theaisummer.com/normalization/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E1109A7-12C1-7F05-BAF0-039317322C8A}"/>
              </a:ext>
            </a:extLst>
          </p:cNvPr>
          <p:cNvSpPr txBox="1"/>
          <p:nvPr/>
        </p:nvSpPr>
        <p:spPr>
          <a:xfrm>
            <a:off x="5195493" y="5110359"/>
            <a:ext cx="6741333" cy="8735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Reduce Internal Covariate Shift (S.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Ioffe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2015)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Make Loss function more Lipschitz-continuous (S.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Santurkar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2018)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168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a Residual Network?</a:t>
            </a:r>
            <a:endParaRPr lang="ko-KR" altLang="en-US" dirty="0"/>
          </a:p>
        </p:txBody>
      </p:sp>
      <p:pic>
        <p:nvPicPr>
          <p:cNvPr id="2050" name="Picture 2" descr="Residual neural network - Wikipedia">
            <a:extLst>
              <a:ext uri="{FF2B5EF4-FFF2-40B4-BE49-F238E27FC236}">
                <a16:creationId xmlns:a16="http://schemas.microsoft.com/office/drawing/2014/main" id="{92142581-78E5-0B79-1FD0-D92E015F4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252" y="3997941"/>
            <a:ext cx="3722608" cy="2016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itHub - getmykhan/DCNN: Deep Convolutional Neural Networks for Image  Classification">
            <a:extLst>
              <a:ext uri="{FF2B5EF4-FFF2-40B4-BE49-F238E27FC236}">
                <a16:creationId xmlns:a16="http://schemas.microsoft.com/office/drawing/2014/main" id="{0096A6FD-935B-5747-806E-D5C950760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557" y="955397"/>
            <a:ext cx="6680886" cy="1954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C49486-D102-253E-4632-0275DDA2474C}"/>
              </a:ext>
            </a:extLst>
          </p:cNvPr>
          <p:cNvSpPr txBox="1"/>
          <p:nvPr/>
        </p:nvSpPr>
        <p:spPr>
          <a:xfrm>
            <a:off x="2303936" y="3130844"/>
            <a:ext cx="7584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Making network </a:t>
            </a:r>
            <a:r>
              <a:rPr lang="en-US" altLang="ko-KR" dirty="0">
                <a:solidFill>
                  <a:srgbClr val="C455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deeper and deeper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led to a </a:t>
            </a:r>
            <a:r>
              <a:rPr lang="en-US" altLang="ko-KR" dirty="0">
                <a:solidFill>
                  <a:srgbClr val="C455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quick reduction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training accuracy</a:t>
            </a:r>
          </a:p>
          <a:p>
            <a:pPr algn="ctr"/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“Degradation problem”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95C2BA-1596-3F64-8464-DD0EB1D8B200}"/>
              </a:ext>
            </a:extLst>
          </p:cNvPr>
          <p:cNvSpPr txBox="1"/>
          <p:nvPr/>
        </p:nvSpPr>
        <p:spPr>
          <a:xfrm>
            <a:off x="5697860" y="4821723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C455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Skip connection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stacking more layers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F3327C-CCAD-7893-AAD1-6AFEDBEFF796}"/>
              </a:ext>
            </a:extLst>
          </p:cNvPr>
          <p:cNvSpPr txBox="1"/>
          <p:nvPr/>
        </p:nvSpPr>
        <p:spPr>
          <a:xfrm>
            <a:off x="3108960" y="2804673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https://github.com/getmykhan/DCNN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99218F-6B58-390F-40EB-448A7FF19201}"/>
              </a:ext>
            </a:extLst>
          </p:cNvPr>
          <p:cNvSpPr txBox="1"/>
          <p:nvPr/>
        </p:nvSpPr>
        <p:spPr>
          <a:xfrm>
            <a:off x="2529840" y="588403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https://en.wikipedia.org/wiki/Residual_neural_network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109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Quantization?</a:t>
            </a:r>
            <a:endParaRPr lang="ko-KR" alt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B08611B-5A2E-1C9B-3810-D742E91DA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8348" y="1139967"/>
            <a:ext cx="4657725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D4EF8598-A43D-B873-C96B-DE83C1B90D34}"/>
              </a:ext>
            </a:extLst>
          </p:cNvPr>
          <p:cNvGrpSpPr/>
          <p:nvPr/>
        </p:nvGrpSpPr>
        <p:grpSpPr>
          <a:xfrm>
            <a:off x="3901750" y="4821381"/>
            <a:ext cx="4090921" cy="873099"/>
            <a:chOff x="4113966" y="4531821"/>
            <a:chExt cx="4090921" cy="87309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414FB55-6418-55B0-7299-209EE0AFB5AA}"/>
                </a:ext>
              </a:extLst>
            </p:cNvPr>
            <p:cNvSpPr txBox="1"/>
            <p:nvPr/>
          </p:nvSpPr>
          <p:spPr>
            <a:xfrm>
              <a:off x="4113966" y="4531821"/>
              <a:ext cx="1896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Continuous Signal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ADF8F531-D2A0-20E1-E841-9D83899AE467}"/>
                </a:ext>
              </a:extLst>
            </p:cNvPr>
            <p:cNvCxnSpPr/>
            <p:nvPr/>
          </p:nvCxnSpPr>
          <p:spPr>
            <a:xfrm>
              <a:off x="6010639" y="4716487"/>
              <a:ext cx="543698" cy="0"/>
            </a:xfrm>
            <a:prstGeom prst="straightConnector1">
              <a:avLst/>
            </a:prstGeom>
            <a:ln w="3810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2BD273-A8F3-0E05-2163-FE9C49FE0BD8}"/>
                </a:ext>
              </a:extLst>
            </p:cNvPr>
            <p:cNvSpPr txBox="1"/>
            <p:nvPr/>
          </p:nvSpPr>
          <p:spPr>
            <a:xfrm>
              <a:off x="6603166" y="4531821"/>
              <a:ext cx="16017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Discrete Signal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3A452D3-65F1-157B-6CDA-EAA690F27DA3}"/>
                </a:ext>
              </a:extLst>
            </p:cNvPr>
            <p:cNvSpPr txBox="1"/>
            <p:nvPr/>
          </p:nvSpPr>
          <p:spPr>
            <a:xfrm>
              <a:off x="4498687" y="5035588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Analog Signal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9C82138A-70BA-FFFF-B925-84B29CE2D737}"/>
                </a:ext>
              </a:extLst>
            </p:cNvPr>
            <p:cNvCxnSpPr/>
            <p:nvPr/>
          </p:nvCxnSpPr>
          <p:spPr>
            <a:xfrm>
              <a:off x="6010639" y="5220254"/>
              <a:ext cx="543698" cy="0"/>
            </a:xfrm>
            <a:prstGeom prst="straightConnector1">
              <a:avLst/>
            </a:prstGeom>
            <a:ln w="38100">
              <a:solidFill>
                <a:srgbClr val="820E2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54F447C-DA53-1D88-C7CA-ACA4BCFEA693}"/>
                </a:ext>
              </a:extLst>
            </p:cNvPr>
            <p:cNvSpPr txBox="1"/>
            <p:nvPr/>
          </p:nvSpPr>
          <p:spPr>
            <a:xfrm>
              <a:off x="6603166" y="5035588"/>
              <a:ext cx="14734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Digital Signal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063D221-10B8-FF6E-793F-E34F57DF4C6C}"/>
              </a:ext>
            </a:extLst>
          </p:cNvPr>
          <p:cNvSpPr txBox="1"/>
          <p:nvPr/>
        </p:nvSpPr>
        <p:spPr>
          <a:xfrm>
            <a:off x="4079690" y="405716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D. </a:t>
            </a:r>
            <a:r>
              <a:rPr lang="en-US" altLang="ko-KR" sz="1050" dirty="0" err="1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Ventzas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“PEAK SEARCHING ALGORITHMS and APPLICATIONS”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299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48514-7D40-E165-5B8B-D182E80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17" y="289787"/>
            <a:ext cx="6905368" cy="444844"/>
          </a:xfrm>
        </p:spPr>
        <p:txBody>
          <a:bodyPr/>
          <a:lstStyle/>
          <a:p>
            <a:r>
              <a:rPr lang="en-US" altLang="ko-KR" sz="3200" dirty="0"/>
              <a:t>What is Quantization?</a:t>
            </a:r>
            <a:endParaRPr lang="ko-KR" altLang="en-US" dirty="0">
              <a:latin typeface="바른공군체 Medium" panose="020B0600000101010101" pitchFamily="50" charset="-127"/>
              <a:ea typeface="바른공군체 Medium" panose="020B0600000101010101" pitchFamily="50" charset="-127"/>
            </a:endParaRPr>
          </a:p>
        </p:txBody>
      </p:sp>
      <p:sp>
        <p:nvSpPr>
          <p:cNvPr id="3" name="정육면체 2">
            <a:extLst>
              <a:ext uri="{FF2B5EF4-FFF2-40B4-BE49-F238E27FC236}">
                <a16:creationId xmlns:a16="http://schemas.microsoft.com/office/drawing/2014/main" id="{8E3AFEF6-85EC-C98B-FA82-7221AEE30BD8}"/>
              </a:ext>
            </a:extLst>
          </p:cNvPr>
          <p:cNvSpPr/>
          <p:nvPr/>
        </p:nvSpPr>
        <p:spPr>
          <a:xfrm>
            <a:off x="1625938" y="1671079"/>
            <a:ext cx="1358900" cy="1384300"/>
          </a:xfrm>
          <a:prstGeom prst="cube">
            <a:avLst>
              <a:gd name="adj" fmla="val 30788"/>
            </a:avLst>
          </a:prstGeom>
          <a:solidFill>
            <a:srgbClr val="8F2D35"/>
          </a:solidFill>
          <a:ln>
            <a:solidFill>
              <a:srgbClr val="C4554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정육면체 6">
            <a:extLst>
              <a:ext uri="{FF2B5EF4-FFF2-40B4-BE49-F238E27FC236}">
                <a16:creationId xmlns:a16="http://schemas.microsoft.com/office/drawing/2014/main" id="{EEF1C2CC-F3A6-83E3-165C-65D985C8F923}"/>
              </a:ext>
            </a:extLst>
          </p:cNvPr>
          <p:cNvSpPr/>
          <p:nvPr/>
        </p:nvSpPr>
        <p:spPr>
          <a:xfrm>
            <a:off x="4200607" y="1794904"/>
            <a:ext cx="1104900" cy="1136650"/>
          </a:xfrm>
          <a:prstGeom prst="cube">
            <a:avLst>
              <a:gd name="adj" fmla="val 77332"/>
            </a:avLst>
          </a:prstGeom>
          <a:solidFill>
            <a:srgbClr val="8F2D35"/>
          </a:solidFill>
          <a:ln>
            <a:solidFill>
              <a:srgbClr val="C4554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EF7BCF2-024E-2170-84B5-85CE0FB5703E}"/>
              </a:ext>
            </a:extLst>
          </p:cNvPr>
          <p:cNvCxnSpPr>
            <a:cxnSpLocks/>
          </p:cNvCxnSpPr>
          <p:nvPr/>
        </p:nvCxnSpPr>
        <p:spPr>
          <a:xfrm>
            <a:off x="2984838" y="1671079"/>
            <a:ext cx="2077115" cy="123825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303CB5E-05AD-58B4-56CC-0B202379FE1A}"/>
              </a:ext>
            </a:extLst>
          </p:cNvPr>
          <p:cNvCxnSpPr>
            <a:cxnSpLocks/>
          </p:cNvCxnSpPr>
          <p:nvPr/>
        </p:nvCxnSpPr>
        <p:spPr>
          <a:xfrm flipV="1">
            <a:off x="2554165" y="2931554"/>
            <a:ext cx="1646442" cy="123825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76D2C76-97EC-3829-9AF5-5F7AE163907B}"/>
              </a:ext>
            </a:extLst>
          </p:cNvPr>
          <p:cNvSpPr txBox="1"/>
          <p:nvPr/>
        </p:nvSpPr>
        <p:spPr>
          <a:xfrm>
            <a:off x="1747650" y="305537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FP32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05F08C-1BB5-8EFB-CAC8-39D23A4D84CE}"/>
              </a:ext>
            </a:extLst>
          </p:cNvPr>
          <p:cNvSpPr txBox="1"/>
          <p:nvPr/>
        </p:nvSpPr>
        <p:spPr>
          <a:xfrm>
            <a:off x="4023395" y="305537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FP32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14196AE-6B94-05DE-49AD-3F76C85DF51F}"/>
              </a:ext>
            </a:extLst>
          </p:cNvPr>
          <p:cNvCxnSpPr/>
          <p:nvPr/>
        </p:nvCxnSpPr>
        <p:spPr>
          <a:xfrm>
            <a:off x="5739708" y="2316891"/>
            <a:ext cx="543698" cy="0"/>
          </a:xfrm>
          <a:prstGeom prst="straightConnector1">
            <a:avLst/>
          </a:prstGeom>
          <a:ln w="38100">
            <a:solidFill>
              <a:srgbClr val="820E2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2E7041A-AEC7-14F6-4B59-A3B327D0C96D}"/>
              </a:ext>
            </a:extLst>
          </p:cNvPr>
          <p:cNvSpPr txBox="1"/>
          <p:nvPr/>
        </p:nvSpPr>
        <p:spPr>
          <a:xfrm>
            <a:off x="7376985" y="2132225"/>
            <a:ext cx="287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many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many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BitOPs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정육면체 19">
            <a:extLst>
              <a:ext uri="{FF2B5EF4-FFF2-40B4-BE49-F238E27FC236}">
                <a16:creationId xmlns:a16="http://schemas.microsoft.com/office/drawing/2014/main" id="{74093394-AC30-0F1E-02AB-A1897E14B4D2}"/>
              </a:ext>
            </a:extLst>
          </p:cNvPr>
          <p:cNvSpPr/>
          <p:nvPr/>
        </p:nvSpPr>
        <p:spPr>
          <a:xfrm>
            <a:off x="1625938" y="3762032"/>
            <a:ext cx="1358900" cy="1384300"/>
          </a:xfrm>
          <a:prstGeom prst="cube">
            <a:avLst>
              <a:gd name="adj" fmla="val 30788"/>
            </a:avLst>
          </a:prstGeom>
          <a:solidFill>
            <a:srgbClr val="8F2D35"/>
          </a:solidFill>
          <a:ln>
            <a:solidFill>
              <a:srgbClr val="C4554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정육면체 20">
            <a:extLst>
              <a:ext uri="{FF2B5EF4-FFF2-40B4-BE49-F238E27FC236}">
                <a16:creationId xmlns:a16="http://schemas.microsoft.com/office/drawing/2014/main" id="{0D3B695C-BEAB-72E1-7C60-A6E9FE9E4B65}"/>
              </a:ext>
            </a:extLst>
          </p:cNvPr>
          <p:cNvSpPr/>
          <p:nvPr/>
        </p:nvSpPr>
        <p:spPr>
          <a:xfrm>
            <a:off x="4200607" y="3885857"/>
            <a:ext cx="1104900" cy="1136650"/>
          </a:xfrm>
          <a:prstGeom prst="cube">
            <a:avLst>
              <a:gd name="adj" fmla="val 77332"/>
            </a:avLst>
          </a:prstGeom>
          <a:solidFill>
            <a:srgbClr val="8F2D35"/>
          </a:solidFill>
          <a:ln>
            <a:solidFill>
              <a:srgbClr val="C4554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AE1FE2A-CA4E-691C-A9F6-70C944666856}"/>
              </a:ext>
            </a:extLst>
          </p:cNvPr>
          <p:cNvCxnSpPr>
            <a:cxnSpLocks/>
          </p:cNvCxnSpPr>
          <p:nvPr/>
        </p:nvCxnSpPr>
        <p:spPr>
          <a:xfrm>
            <a:off x="2984838" y="3762032"/>
            <a:ext cx="2077115" cy="123825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F1A70713-7A18-4217-CAD9-7C67573DFF79}"/>
              </a:ext>
            </a:extLst>
          </p:cNvPr>
          <p:cNvCxnSpPr>
            <a:cxnSpLocks/>
          </p:cNvCxnSpPr>
          <p:nvPr/>
        </p:nvCxnSpPr>
        <p:spPr>
          <a:xfrm flipV="1">
            <a:off x="2554165" y="5022507"/>
            <a:ext cx="1646442" cy="123825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CD6D8D6-B167-6729-1F84-C39B17348297}"/>
              </a:ext>
            </a:extLst>
          </p:cNvPr>
          <p:cNvSpPr txBox="1"/>
          <p:nvPr/>
        </p:nvSpPr>
        <p:spPr>
          <a:xfrm>
            <a:off x="1520988" y="5179115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(n-bits)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770D9A9A-61B8-CAF6-9C10-50215EF29090}"/>
              </a:ext>
            </a:extLst>
          </p:cNvPr>
          <p:cNvCxnSpPr/>
          <p:nvPr/>
        </p:nvCxnSpPr>
        <p:spPr>
          <a:xfrm>
            <a:off x="5739708" y="4407844"/>
            <a:ext cx="543698" cy="0"/>
          </a:xfrm>
          <a:prstGeom prst="straightConnector1">
            <a:avLst/>
          </a:prstGeom>
          <a:ln w="38100">
            <a:solidFill>
              <a:srgbClr val="820E2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F5258C3-D3D6-3BE0-AE66-C32CC89582D0}"/>
              </a:ext>
            </a:extLst>
          </p:cNvPr>
          <p:cNvSpPr txBox="1"/>
          <p:nvPr/>
        </p:nvSpPr>
        <p:spPr>
          <a:xfrm>
            <a:off x="7376985" y="4223178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lesser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BitOPs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4F944F5-969E-2D32-0315-F4C3817FE807}"/>
              </a:ext>
            </a:extLst>
          </p:cNvPr>
          <p:cNvSpPr txBox="1"/>
          <p:nvPr/>
        </p:nvSpPr>
        <p:spPr>
          <a:xfrm>
            <a:off x="4126979" y="5179115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(n-bits)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69BB12-0D56-DF0D-2416-CC9490E693C7}"/>
              </a:ext>
            </a:extLst>
          </p:cNvPr>
          <p:cNvSpPr txBox="1"/>
          <p:nvPr/>
        </p:nvSpPr>
        <p:spPr>
          <a:xfrm>
            <a:off x="6953792" y="5225281"/>
            <a:ext cx="3717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Quantization lets us get </a:t>
            </a:r>
            <a:r>
              <a:rPr lang="en-US" altLang="ko-KR" dirty="0">
                <a:solidFill>
                  <a:srgbClr val="C455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similar results</a:t>
            </a:r>
          </a:p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altLang="ko-KR" dirty="0">
                <a:solidFill>
                  <a:srgbClr val="C455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extremely less </a:t>
            </a:r>
            <a:r>
              <a:rPr lang="en-US" altLang="ko-KR" dirty="0" err="1">
                <a:solidFill>
                  <a:srgbClr val="C455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BitOPs</a:t>
            </a:r>
            <a:endParaRPr lang="ko-KR" altLang="en-US" dirty="0">
              <a:solidFill>
                <a:srgbClr val="C4554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6A39BD-BE49-CA8C-3DEE-2F77323541DD}"/>
              </a:ext>
            </a:extLst>
          </p:cNvPr>
          <p:cNvSpPr txBox="1"/>
          <p:nvPr/>
        </p:nvSpPr>
        <p:spPr>
          <a:xfrm>
            <a:off x="471617" y="879430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Quantize weights and activation values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833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2422</TotalTime>
  <Words>1570</Words>
  <Application>Microsoft Office PowerPoint</Application>
  <PresentationFormat>와이드스크린</PresentationFormat>
  <Paragraphs>521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28</vt:i4>
      </vt:variant>
    </vt:vector>
  </HeadingPairs>
  <TitlesOfParts>
    <vt:vector size="38" baseType="lpstr">
      <vt:lpstr>Arial</vt:lpstr>
      <vt:lpstr>나눔스퀘어_ac Bold</vt:lpstr>
      <vt:lpstr>나눔스퀘어 Bold</vt:lpstr>
      <vt:lpstr>맑은 고딕</vt:lpstr>
      <vt:lpstr>Times New Roman</vt:lpstr>
      <vt:lpstr>Cambria Math</vt:lpstr>
      <vt:lpstr>바른공군체 Medium</vt:lpstr>
      <vt:lpstr>Office 테마</vt:lpstr>
      <vt:lpstr>디자인 사용자 지정</vt:lpstr>
      <vt:lpstr>1_디자인 사용자 지정</vt:lpstr>
      <vt:lpstr>Revisiting Batch Normalization in Quantization  of Super-Resolution Networks</vt:lpstr>
      <vt:lpstr>PowerPoint 프레젠테이션</vt:lpstr>
      <vt:lpstr>Preliminary</vt:lpstr>
      <vt:lpstr>What is Image Super-Resolution?</vt:lpstr>
      <vt:lpstr>What is Image Super-Resolution?</vt:lpstr>
      <vt:lpstr>What is Normalization?</vt:lpstr>
      <vt:lpstr>What is a Residual Network?</vt:lpstr>
      <vt:lpstr>What is Quantization?</vt:lpstr>
      <vt:lpstr>What is Quantization?</vt:lpstr>
      <vt:lpstr>What is Quantization?</vt:lpstr>
      <vt:lpstr>What is Quantization?</vt:lpstr>
      <vt:lpstr>What is Quantization?</vt:lpstr>
      <vt:lpstr>What is Quantization?</vt:lpstr>
      <vt:lpstr>What is Quantization?</vt:lpstr>
      <vt:lpstr>Introduction</vt:lpstr>
      <vt:lpstr>Emergence of EDSR</vt:lpstr>
      <vt:lpstr>Should BN be eliminated?</vt:lpstr>
      <vt:lpstr>Impact of Normalization  on Quantization</vt:lpstr>
      <vt:lpstr>Limit of Quantization Unfitness</vt:lpstr>
      <vt:lpstr>Downscaling of Quantization interval</vt:lpstr>
      <vt:lpstr>Experiments</vt:lpstr>
      <vt:lpstr>Experiment Settings</vt:lpstr>
      <vt:lpstr>Comparison with PAMS</vt:lpstr>
      <vt:lpstr>Comparison with DDTB</vt:lpstr>
      <vt:lpstr>Conclusion</vt:lpstr>
      <vt:lpstr>Conclusion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Probability Based Error Compensation</dc:title>
  <dc:creator>명준 손</dc:creator>
  <cp:lastModifiedBy>명준 손</cp:lastModifiedBy>
  <cp:revision>26</cp:revision>
  <dcterms:created xsi:type="dcterms:W3CDTF">2023-11-22T13:39:21Z</dcterms:created>
  <dcterms:modified xsi:type="dcterms:W3CDTF">2023-11-30T16:35:38Z</dcterms:modified>
</cp:coreProperties>
</file>

<file path=docProps/thumbnail.jpeg>
</file>